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37"/>
  </p:notesMasterIdLst>
  <p:sldIdLst>
    <p:sldId id="446" r:id="rId2"/>
    <p:sldId id="408" r:id="rId3"/>
    <p:sldId id="437" r:id="rId4"/>
    <p:sldId id="438" r:id="rId5"/>
    <p:sldId id="441" r:id="rId6"/>
    <p:sldId id="444" r:id="rId7"/>
    <p:sldId id="445" r:id="rId8"/>
    <p:sldId id="532" r:id="rId9"/>
    <p:sldId id="537" r:id="rId10"/>
    <p:sldId id="538" r:id="rId11"/>
    <p:sldId id="533" r:id="rId12"/>
    <p:sldId id="426" r:id="rId13"/>
    <p:sldId id="428" r:id="rId14"/>
    <p:sldId id="427" r:id="rId15"/>
    <p:sldId id="429" r:id="rId16"/>
    <p:sldId id="534" r:id="rId17"/>
    <p:sldId id="512" r:id="rId18"/>
    <p:sldId id="502" r:id="rId19"/>
    <p:sldId id="530" r:id="rId20"/>
    <p:sldId id="430" r:id="rId21"/>
    <p:sldId id="435" r:id="rId22"/>
    <p:sldId id="521" r:id="rId23"/>
    <p:sldId id="522" r:id="rId24"/>
    <p:sldId id="523" r:id="rId25"/>
    <p:sldId id="535" r:id="rId26"/>
    <p:sldId id="499" r:id="rId27"/>
    <p:sldId id="423" r:id="rId28"/>
    <p:sldId id="424" r:id="rId29"/>
    <p:sldId id="501" r:id="rId30"/>
    <p:sldId id="421" r:id="rId31"/>
    <p:sldId id="524" r:id="rId32"/>
    <p:sldId id="528" r:id="rId33"/>
    <p:sldId id="536" r:id="rId34"/>
    <p:sldId id="517" r:id="rId35"/>
    <p:sldId id="448" r:id="rId36"/>
  </p:sldIdLst>
  <p:sldSz cx="9144000" cy="6858000" type="screen4x3"/>
  <p:notesSz cx="6865938" cy="9998075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9" autoAdjust="0"/>
    <p:restoredTop sz="94746" autoAdjust="0"/>
  </p:normalViewPr>
  <p:slideViewPr>
    <p:cSldViewPr snapToGrid="0" snapToObjects="1">
      <p:cViewPr>
        <p:scale>
          <a:sx n="117" d="100"/>
          <a:sy n="117" d="100"/>
        </p:scale>
        <p:origin x="-147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C0694-A967-F54C-ACFB-7F9979BA7954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3C1C7791-8485-5346-ADD0-76525CCE1DE6}">
      <dgm:prSet phldrT="[Tekst]"/>
      <dgm:spPr/>
      <dgm:t>
        <a:bodyPr/>
        <a:lstStyle/>
        <a:p>
          <a:r>
            <a:rPr lang="nl-NL" dirty="0"/>
            <a:t>Positie t.o.v. Reguliere zorg</a:t>
          </a:r>
        </a:p>
      </dgm:t>
    </dgm:pt>
    <dgm:pt modelId="{70000036-C4D6-AF45-84E9-1CD85919AF7B}" type="parTrans" cxnId="{3CF27B82-CDB3-6541-8BAA-00D819E32738}">
      <dgm:prSet/>
      <dgm:spPr/>
      <dgm:t>
        <a:bodyPr/>
        <a:lstStyle/>
        <a:p>
          <a:endParaRPr lang="nl-NL"/>
        </a:p>
      </dgm:t>
    </dgm:pt>
    <dgm:pt modelId="{BDCA6C6E-A8DD-8B41-B935-B16D8F4B2A21}" type="sibTrans" cxnId="{3CF27B82-CDB3-6541-8BAA-00D819E32738}">
      <dgm:prSet/>
      <dgm:spPr/>
      <dgm:t>
        <a:bodyPr/>
        <a:lstStyle/>
        <a:p>
          <a:endParaRPr lang="nl-NL"/>
        </a:p>
      </dgm:t>
    </dgm:pt>
    <dgm:pt modelId="{C013B98D-6C0D-8F4E-A64A-07A9BDEA7AEB}">
      <dgm:prSet phldrT="[Tekst]"/>
      <dgm:spPr/>
      <dgm:t>
        <a:bodyPr/>
        <a:lstStyle/>
        <a:p>
          <a:r>
            <a:rPr lang="nl-NL" dirty="0"/>
            <a:t>Innerlijke attitude</a:t>
          </a:r>
        </a:p>
      </dgm:t>
    </dgm:pt>
    <dgm:pt modelId="{461D9A83-894B-CF4D-8AD7-8E807D348802}" type="parTrans" cxnId="{6450EB91-3500-4E48-8172-BBD89998394C}">
      <dgm:prSet/>
      <dgm:spPr/>
      <dgm:t>
        <a:bodyPr/>
        <a:lstStyle/>
        <a:p>
          <a:endParaRPr lang="nl-NL"/>
        </a:p>
      </dgm:t>
    </dgm:pt>
    <dgm:pt modelId="{1B60512B-217A-524F-98F4-9C1BB0AE8B94}" type="sibTrans" cxnId="{6450EB91-3500-4E48-8172-BBD89998394C}">
      <dgm:prSet/>
      <dgm:spPr/>
      <dgm:t>
        <a:bodyPr/>
        <a:lstStyle/>
        <a:p>
          <a:endParaRPr lang="nl-NL"/>
        </a:p>
      </dgm:t>
    </dgm:pt>
    <dgm:pt modelId="{6AD3BD5C-FFEA-9F4F-A4BC-B186FD6E3B63}">
      <dgm:prSet phldrT="[Teks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nl-NL" dirty="0"/>
            <a:t>Complementaire interventies</a:t>
          </a:r>
        </a:p>
      </dgm:t>
    </dgm:pt>
    <dgm:pt modelId="{52708C83-7D8E-5346-9C45-7AAA6A3C801A}" type="parTrans" cxnId="{54515EC8-3501-6540-8408-DBC2E535489D}">
      <dgm:prSet/>
      <dgm:spPr/>
      <dgm:t>
        <a:bodyPr/>
        <a:lstStyle/>
        <a:p>
          <a:endParaRPr lang="nl-NL"/>
        </a:p>
      </dgm:t>
    </dgm:pt>
    <dgm:pt modelId="{24EED542-DF4E-4A41-A0D6-4B78BCD33938}" type="sibTrans" cxnId="{54515EC8-3501-6540-8408-DBC2E535489D}">
      <dgm:prSet/>
      <dgm:spPr/>
      <dgm:t>
        <a:bodyPr/>
        <a:lstStyle/>
        <a:p>
          <a:endParaRPr lang="nl-NL"/>
        </a:p>
      </dgm:t>
    </dgm:pt>
    <dgm:pt modelId="{1B81128F-5FEA-364A-B9DD-CAB7E5EBA10E}" type="pres">
      <dgm:prSet presAssocID="{2F4C0694-A967-F54C-ACFB-7F9979BA7954}" presName="compositeShape" presStyleCnt="0">
        <dgm:presLayoutVars>
          <dgm:chMax val="7"/>
          <dgm:dir/>
          <dgm:resizeHandles val="exact"/>
        </dgm:presLayoutVars>
      </dgm:prSet>
      <dgm:spPr/>
    </dgm:pt>
    <dgm:pt modelId="{0505B793-4F8B-024B-A55A-B262486C3A56}" type="pres">
      <dgm:prSet presAssocID="{3C1C7791-8485-5346-ADD0-76525CCE1DE6}" presName="circ1" presStyleLbl="vennNode1" presStyleIdx="0" presStyleCnt="3"/>
      <dgm:spPr/>
      <dgm:t>
        <a:bodyPr/>
        <a:lstStyle/>
        <a:p>
          <a:endParaRPr lang="nl-NL"/>
        </a:p>
      </dgm:t>
    </dgm:pt>
    <dgm:pt modelId="{A04BC4CF-B2E8-1C48-B023-0F013E1ECFAD}" type="pres">
      <dgm:prSet presAssocID="{3C1C7791-8485-5346-ADD0-76525CCE1DE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F1818A3-FF73-6743-8AC5-84739612C560}" type="pres">
      <dgm:prSet presAssocID="{C013B98D-6C0D-8F4E-A64A-07A9BDEA7AEB}" presName="circ2" presStyleLbl="vennNode1" presStyleIdx="1" presStyleCnt="3"/>
      <dgm:spPr/>
      <dgm:t>
        <a:bodyPr/>
        <a:lstStyle/>
        <a:p>
          <a:endParaRPr lang="nl-NL"/>
        </a:p>
      </dgm:t>
    </dgm:pt>
    <dgm:pt modelId="{669A19E3-7ED4-F14D-944B-E4F663FAE3E1}" type="pres">
      <dgm:prSet presAssocID="{C013B98D-6C0D-8F4E-A64A-07A9BDEA7AE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A8B5C7A-32D7-7843-BFD6-EB43532C7ACD}" type="pres">
      <dgm:prSet presAssocID="{6AD3BD5C-FFEA-9F4F-A4BC-B186FD6E3B63}" presName="circ3" presStyleLbl="vennNode1" presStyleIdx="2" presStyleCnt="3"/>
      <dgm:spPr/>
      <dgm:t>
        <a:bodyPr/>
        <a:lstStyle/>
        <a:p>
          <a:endParaRPr lang="nl-NL"/>
        </a:p>
      </dgm:t>
    </dgm:pt>
    <dgm:pt modelId="{81475359-B870-314E-99C8-BA782A0B0EB6}" type="pres">
      <dgm:prSet presAssocID="{6AD3BD5C-FFEA-9F4F-A4BC-B186FD6E3B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894BD64-E17C-104F-9DE8-95485459B16E}" type="presOf" srcId="{2F4C0694-A967-F54C-ACFB-7F9979BA7954}" destId="{1B81128F-5FEA-364A-B9DD-CAB7E5EBA10E}" srcOrd="0" destOrd="0" presId="urn:microsoft.com/office/officeart/2005/8/layout/venn1"/>
    <dgm:cxn modelId="{6AF780B7-A0B5-E54A-94A3-6099E6DA0919}" type="presOf" srcId="{3C1C7791-8485-5346-ADD0-76525CCE1DE6}" destId="{0505B793-4F8B-024B-A55A-B262486C3A56}" srcOrd="0" destOrd="0" presId="urn:microsoft.com/office/officeart/2005/8/layout/venn1"/>
    <dgm:cxn modelId="{3CF27B82-CDB3-6541-8BAA-00D819E32738}" srcId="{2F4C0694-A967-F54C-ACFB-7F9979BA7954}" destId="{3C1C7791-8485-5346-ADD0-76525CCE1DE6}" srcOrd="0" destOrd="0" parTransId="{70000036-C4D6-AF45-84E9-1CD85919AF7B}" sibTransId="{BDCA6C6E-A8DD-8B41-B935-B16D8F4B2A21}"/>
    <dgm:cxn modelId="{DCC64D22-91C4-0245-ABC2-EB09F3AF467F}" type="presOf" srcId="{C013B98D-6C0D-8F4E-A64A-07A9BDEA7AEB}" destId="{669A19E3-7ED4-F14D-944B-E4F663FAE3E1}" srcOrd="1" destOrd="0" presId="urn:microsoft.com/office/officeart/2005/8/layout/venn1"/>
    <dgm:cxn modelId="{6450EB91-3500-4E48-8172-BBD89998394C}" srcId="{2F4C0694-A967-F54C-ACFB-7F9979BA7954}" destId="{C013B98D-6C0D-8F4E-A64A-07A9BDEA7AEB}" srcOrd="1" destOrd="0" parTransId="{461D9A83-894B-CF4D-8AD7-8E807D348802}" sibTransId="{1B60512B-217A-524F-98F4-9C1BB0AE8B94}"/>
    <dgm:cxn modelId="{F265BBDF-735B-D741-858C-56FF37153B3D}" type="presOf" srcId="{6AD3BD5C-FFEA-9F4F-A4BC-B186FD6E3B63}" destId="{81475359-B870-314E-99C8-BA782A0B0EB6}" srcOrd="1" destOrd="0" presId="urn:microsoft.com/office/officeart/2005/8/layout/venn1"/>
    <dgm:cxn modelId="{88DECC9E-9145-9E44-ABC6-3D39F759C508}" type="presOf" srcId="{6AD3BD5C-FFEA-9F4F-A4BC-B186FD6E3B63}" destId="{EA8B5C7A-32D7-7843-BFD6-EB43532C7ACD}" srcOrd="0" destOrd="0" presId="urn:microsoft.com/office/officeart/2005/8/layout/venn1"/>
    <dgm:cxn modelId="{54515EC8-3501-6540-8408-DBC2E535489D}" srcId="{2F4C0694-A967-F54C-ACFB-7F9979BA7954}" destId="{6AD3BD5C-FFEA-9F4F-A4BC-B186FD6E3B63}" srcOrd="2" destOrd="0" parTransId="{52708C83-7D8E-5346-9C45-7AAA6A3C801A}" sibTransId="{24EED542-DF4E-4A41-A0D6-4B78BCD33938}"/>
    <dgm:cxn modelId="{CC679AF9-79B6-9D4D-A387-41851F359A58}" type="presOf" srcId="{3C1C7791-8485-5346-ADD0-76525CCE1DE6}" destId="{A04BC4CF-B2E8-1C48-B023-0F013E1ECFAD}" srcOrd="1" destOrd="0" presId="urn:microsoft.com/office/officeart/2005/8/layout/venn1"/>
    <dgm:cxn modelId="{A0CA637F-0DF4-8844-B62F-8CBF0FFE65CB}" type="presOf" srcId="{C013B98D-6C0D-8F4E-A64A-07A9BDEA7AEB}" destId="{AF1818A3-FF73-6743-8AC5-84739612C560}" srcOrd="0" destOrd="0" presId="urn:microsoft.com/office/officeart/2005/8/layout/venn1"/>
    <dgm:cxn modelId="{5C5C36E0-A197-7F4A-8A81-A62EEC7946AA}" type="presParOf" srcId="{1B81128F-5FEA-364A-B9DD-CAB7E5EBA10E}" destId="{0505B793-4F8B-024B-A55A-B262486C3A56}" srcOrd="0" destOrd="0" presId="urn:microsoft.com/office/officeart/2005/8/layout/venn1"/>
    <dgm:cxn modelId="{83980189-ED5B-0344-90D6-68B19B48DD6F}" type="presParOf" srcId="{1B81128F-5FEA-364A-B9DD-CAB7E5EBA10E}" destId="{A04BC4CF-B2E8-1C48-B023-0F013E1ECFAD}" srcOrd="1" destOrd="0" presId="urn:microsoft.com/office/officeart/2005/8/layout/venn1"/>
    <dgm:cxn modelId="{56F3283B-0B9C-1549-A20E-AA951D176CE5}" type="presParOf" srcId="{1B81128F-5FEA-364A-B9DD-CAB7E5EBA10E}" destId="{AF1818A3-FF73-6743-8AC5-84739612C560}" srcOrd="2" destOrd="0" presId="urn:microsoft.com/office/officeart/2005/8/layout/venn1"/>
    <dgm:cxn modelId="{BC94087E-9FD9-7F45-BB3F-C92513E2A019}" type="presParOf" srcId="{1B81128F-5FEA-364A-B9DD-CAB7E5EBA10E}" destId="{669A19E3-7ED4-F14D-944B-E4F663FAE3E1}" srcOrd="3" destOrd="0" presId="urn:microsoft.com/office/officeart/2005/8/layout/venn1"/>
    <dgm:cxn modelId="{6B021E6F-393E-EB4C-BC8D-D3E96E5C1432}" type="presParOf" srcId="{1B81128F-5FEA-364A-B9DD-CAB7E5EBA10E}" destId="{EA8B5C7A-32D7-7843-BFD6-EB43532C7ACD}" srcOrd="4" destOrd="0" presId="urn:microsoft.com/office/officeart/2005/8/layout/venn1"/>
    <dgm:cxn modelId="{675FDD7E-521B-1D4B-884E-805DBA48D568}" type="presParOf" srcId="{1B81128F-5FEA-364A-B9DD-CAB7E5EBA10E}" destId="{81475359-B870-314E-99C8-BA782A0B0EB6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4C0694-A967-F54C-ACFB-7F9979BA7954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3C1C7791-8485-5346-ADD0-76525CCE1DE6}">
      <dgm:prSet phldrT="[Tekst]"/>
      <dgm:spPr/>
      <dgm:t>
        <a:bodyPr/>
        <a:lstStyle/>
        <a:p>
          <a:r>
            <a:rPr lang="nl-NL" dirty="0"/>
            <a:t>Positie t.o.v. Reguliere zorg</a:t>
          </a:r>
        </a:p>
      </dgm:t>
    </dgm:pt>
    <dgm:pt modelId="{70000036-C4D6-AF45-84E9-1CD85919AF7B}" type="parTrans" cxnId="{3CF27B82-CDB3-6541-8BAA-00D819E32738}">
      <dgm:prSet/>
      <dgm:spPr/>
      <dgm:t>
        <a:bodyPr/>
        <a:lstStyle/>
        <a:p>
          <a:endParaRPr lang="nl-NL"/>
        </a:p>
      </dgm:t>
    </dgm:pt>
    <dgm:pt modelId="{BDCA6C6E-A8DD-8B41-B935-B16D8F4B2A21}" type="sibTrans" cxnId="{3CF27B82-CDB3-6541-8BAA-00D819E32738}">
      <dgm:prSet/>
      <dgm:spPr/>
      <dgm:t>
        <a:bodyPr/>
        <a:lstStyle/>
        <a:p>
          <a:endParaRPr lang="nl-NL"/>
        </a:p>
      </dgm:t>
    </dgm:pt>
    <dgm:pt modelId="{C013B98D-6C0D-8F4E-A64A-07A9BDEA7AEB}">
      <dgm:prSet phldrT="[Tekst]"/>
      <dgm:spPr/>
      <dgm:t>
        <a:bodyPr/>
        <a:lstStyle/>
        <a:p>
          <a:r>
            <a:rPr lang="nl-NL" dirty="0"/>
            <a:t>Innerlijke attitude</a:t>
          </a:r>
        </a:p>
      </dgm:t>
    </dgm:pt>
    <dgm:pt modelId="{461D9A83-894B-CF4D-8AD7-8E807D348802}" type="parTrans" cxnId="{6450EB91-3500-4E48-8172-BBD89998394C}">
      <dgm:prSet/>
      <dgm:spPr/>
      <dgm:t>
        <a:bodyPr/>
        <a:lstStyle/>
        <a:p>
          <a:endParaRPr lang="nl-NL"/>
        </a:p>
      </dgm:t>
    </dgm:pt>
    <dgm:pt modelId="{1B60512B-217A-524F-98F4-9C1BB0AE8B94}" type="sibTrans" cxnId="{6450EB91-3500-4E48-8172-BBD89998394C}">
      <dgm:prSet/>
      <dgm:spPr/>
      <dgm:t>
        <a:bodyPr/>
        <a:lstStyle/>
        <a:p>
          <a:endParaRPr lang="nl-NL"/>
        </a:p>
      </dgm:t>
    </dgm:pt>
    <dgm:pt modelId="{6AD3BD5C-FFEA-9F4F-A4BC-B186FD6E3B63}">
      <dgm:prSet phldrT="[Teks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nl-NL" dirty="0"/>
            <a:t>Complementaire interventies</a:t>
          </a:r>
        </a:p>
      </dgm:t>
    </dgm:pt>
    <dgm:pt modelId="{52708C83-7D8E-5346-9C45-7AAA6A3C801A}" type="parTrans" cxnId="{54515EC8-3501-6540-8408-DBC2E535489D}">
      <dgm:prSet/>
      <dgm:spPr/>
      <dgm:t>
        <a:bodyPr/>
        <a:lstStyle/>
        <a:p>
          <a:endParaRPr lang="nl-NL"/>
        </a:p>
      </dgm:t>
    </dgm:pt>
    <dgm:pt modelId="{24EED542-DF4E-4A41-A0D6-4B78BCD33938}" type="sibTrans" cxnId="{54515EC8-3501-6540-8408-DBC2E535489D}">
      <dgm:prSet/>
      <dgm:spPr/>
      <dgm:t>
        <a:bodyPr/>
        <a:lstStyle/>
        <a:p>
          <a:endParaRPr lang="nl-NL"/>
        </a:p>
      </dgm:t>
    </dgm:pt>
    <dgm:pt modelId="{1B81128F-5FEA-364A-B9DD-CAB7E5EBA10E}" type="pres">
      <dgm:prSet presAssocID="{2F4C0694-A967-F54C-ACFB-7F9979BA7954}" presName="compositeShape" presStyleCnt="0">
        <dgm:presLayoutVars>
          <dgm:chMax val="7"/>
          <dgm:dir/>
          <dgm:resizeHandles val="exact"/>
        </dgm:presLayoutVars>
      </dgm:prSet>
      <dgm:spPr/>
    </dgm:pt>
    <dgm:pt modelId="{0505B793-4F8B-024B-A55A-B262486C3A56}" type="pres">
      <dgm:prSet presAssocID="{3C1C7791-8485-5346-ADD0-76525CCE1DE6}" presName="circ1" presStyleLbl="vennNode1" presStyleIdx="0" presStyleCnt="3"/>
      <dgm:spPr/>
      <dgm:t>
        <a:bodyPr/>
        <a:lstStyle/>
        <a:p>
          <a:endParaRPr lang="nl-NL"/>
        </a:p>
      </dgm:t>
    </dgm:pt>
    <dgm:pt modelId="{A04BC4CF-B2E8-1C48-B023-0F013E1ECFAD}" type="pres">
      <dgm:prSet presAssocID="{3C1C7791-8485-5346-ADD0-76525CCE1DE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F1818A3-FF73-6743-8AC5-84739612C560}" type="pres">
      <dgm:prSet presAssocID="{C013B98D-6C0D-8F4E-A64A-07A9BDEA7AEB}" presName="circ2" presStyleLbl="vennNode1" presStyleIdx="1" presStyleCnt="3"/>
      <dgm:spPr/>
      <dgm:t>
        <a:bodyPr/>
        <a:lstStyle/>
        <a:p>
          <a:endParaRPr lang="nl-NL"/>
        </a:p>
      </dgm:t>
    </dgm:pt>
    <dgm:pt modelId="{669A19E3-7ED4-F14D-944B-E4F663FAE3E1}" type="pres">
      <dgm:prSet presAssocID="{C013B98D-6C0D-8F4E-A64A-07A9BDEA7AE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A8B5C7A-32D7-7843-BFD6-EB43532C7ACD}" type="pres">
      <dgm:prSet presAssocID="{6AD3BD5C-FFEA-9F4F-A4BC-B186FD6E3B63}" presName="circ3" presStyleLbl="vennNode1" presStyleIdx="2" presStyleCnt="3"/>
      <dgm:spPr/>
      <dgm:t>
        <a:bodyPr/>
        <a:lstStyle/>
        <a:p>
          <a:endParaRPr lang="nl-NL"/>
        </a:p>
      </dgm:t>
    </dgm:pt>
    <dgm:pt modelId="{81475359-B870-314E-99C8-BA782A0B0EB6}" type="pres">
      <dgm:prSet presAssocID="{6AD3BD5C-FFEA-9F4F-A4BC-B186FD6E3B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4AC8520-797F-844A-AA35-98B6FB832561}" type="presOf" srcId="{C013B98D-6C0D-8F4E-A64A-07A9BDEA7AEB}" destId="{AF1818A3-FF73-6743-8AC5-84739612C560}" srcOrd="0" destOrd="0" presId="urn:microsoft.com/office/officeart/2005/8/layout/venn1"/>
    <dgm:cxn modelId="{2283EB07-0AEF-0D40-AEB4-1CD1445DB49E}" type="presOf" srcId="{3C1C7791-8485-5346-ADD0-76525CCE1DE6}" destId="{0505B793-4F8B-024B-A55A-B262486C3A56}" srcOrd="0" destOrd="0" presId="urn:microsoft.com/office/officeart/2005/8/layout/venn1"/>
    <dgm:cxn modelId="{54515EC8-3501-6540-8408-DBC2E535489D}" srcId="{2F4C0694-A967-F54C-ACFB-7F9979BA7954}" destId="{6AD3BD5C-FFEA-9F4F-A4BC-B186FD6E3B63}" srcOrd="2" destOrd="0" parTransId="{52708C83-7D8E-5346-9C45-7AAA6A3C801A}" sibTransId="{24EED542-DF4E-4A41-A0D6-4B78BCD33938}"/>
    <dgm:cxn modelId="{6450EB91-3500-4E48-8172-BBD89998394C}" srcId="{2F4C0694-A967-F54C-ACFB-7F9979BA7954}" destId="{C013B98D-6C0D-8F4E-A64A-07A9BDEA7AEB}" srcOrd="1" destOrd="0" parTransId="{461D9A83-894B-CF4D-8AD7-8E807D348802}" sibTransId="{1B60512B-217A-524F-98F4-9C1BB0AE8B94}"/>
    <dgm:cxn modelId="{4545FABB-8E23-A64E-AC49-08DBDD70E5AA}" type="presOf" srcId="{C013B98D-6C0D-8F4E-A64A-07A9BDEA7AEB}" destId="{669A19E3-7ED4-F14D-944B-E4F663FAE3E1}" srcOrd="1" destOrd="0" presId="urn:microsoft.com/office/officeart/2005/8/layout/venn1"/>
    <dgm:cxn modelId="{493FBCA4-0F43-1845-97EE-EE65DC449039}" type="presOf" srcId="{2F4C0694-A967-F54C-ACFB-7F9979BA7954}" destId="{1B81128F-5FEA-364A-B9DD-CAB7E5EBA10E}" srcOrd="0" destOrd="0" presId="urn:microsoft.com/office/officeart/2005/8/layout/venn1"/>
    <dgm:cxn modelId="{52619BAD-D9F8-474E-82B5-0AC85F878277}" type="presOf" srcId="{3C1C7791-8485-5346-ADD0-76525CCE1DE6}" destId="{A04BC4CF-B2E8-1C48-B023-0F013E1ECFAD}" srcOrd="1" destOrd="0" presId="urn:microsoft.com/office/officeart/2005/8/layout/venn1"/>
    <dgm:cxn modelId="{3CF27B82-CDB3-6541-8BAA-00D819E32738}" srcId="{2F4C0694-A967-F54C-ACFB-7F9979BA7954}" destId="{3C1C7791-8485-5346-ADD0-76525CCE1DE6}" srcOrd="0" destOrd="0" parTransId="{70000036-C4D6-AF45-84E9-1CD85919AF7B}" sibTransId="{BDCA6C6E-A8DD-8B41-B935-B16D8F4B2A21}"/>
    <dgm:cxn modelId="{B676E30D-C282-324C-9D3C-0B3CF799C3C1}" type="presOf" srcId="{6AD3BD5C-FFEA-9F4F-A4BC-B186FD6E3B63}" destId="{EA8B5C7A-32D7-7843-BFD6-EB43532C7ACD}" srcOrd="0" destOrd="0" presId="urn:microsoft.com/office/officeart/2005/8/layout/venn1"/>
    <dgm:cxn modelId="{B7E449B2-F763-BC40-BCF5-9391D216250B}" type="presOf" srcId="{6AD3BD5C-FFEA-9F4F-A4BC-B186FD6E3B63}" destId="{81475359-B870-314E-99C8-BA782A0B0EB6}" srcOrd="1" destOrd="0" presId="urn:microsoft.com/office/officeart/2005/8/layout/venn1"/>
    <dgm:cxn modelId="{ECEA056F-4894-1145-878E-7C52B5D53292}" type="presParOf" srcId="{1B81128F-5FEA-364A-B9DD-CAB7E5EBA10E}" destId="{0505B793-4F8B-024B-A55A-B262486C3A56}" srcOrd="0" destOrd="0" presId="urn:microsoft.com/office/officeart/2005/8/layout/venn1"/>
    <dgm:cxn modelId="{14253349-8E50-2449-9E2C-133FE8B77107}" type="presParOf" srcId="{1B81128F-5FEA-364A-B9DD-CAB7E5EBA10E}" destId="{A04BC4CF-B2E8-1C48-B023-0F013E1ECFAD}" srcOrd="1" destOrd="0" presId="urn:microsoft.com/office/officeart/2005/8/layout/venn1"/>
    <dgm:cxn modelId="{9AF166CD-7673-BD43-B60A-19CB9964DA93}" type="presParOf" srcId="{1B81128F-5FEA-364A-B9DD-CAB7E5EBA10E}" destId="{AF1818A3-FF73-6743-8AC5-84739612C560}" srcOrd="2" destOrd="0" presId="urn:microsoft.com/office/officeart/2005/8/layout/venn1"/>
    <dgm:cxn modelId="{4DB1E69A-2326-EE4E-8A25-53F9400E5FAE}" type="presParOf" srcId="{1B81128F-5FEA-364A-B9DD-CAB7E5EBA10E}" destId="{669A19E3-7ED4-F14D-944B-E4F663FAE3E1}" srcOrd="3" destOrd="0" presId="urn:microsoft.com/office/officeart/2005/8/layout/venn1"/>
    <dgm:cxn modelId="{5A616538-0D9F-4B4D-8ABA-C8C01A0FED74}" type="presParOf" srcId="{1B81128F-5FEA-364A-B9DD-CAB7E5EBA10E}" destId="{EA8B5C7A-32D7-7843-BFD6-EB43532C7ACD}" srcOrd="4" destOrd="0" presId="urn:microsoft.com/office/officeart/2005/8/layout/venn1"/>
    <dgm:cxn modelId="{7FE31B18-CE46-8F4E-96E6-2E52CC0A3865}" type="presParOf" srcId="{1B81128F-5FEA-364A-B9DD-CAB7E5EBA10E}" destId="{81475359-B870-314E-99C8-BA782A0B0EB6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A0137B-F1C5-4046-A55B-69564A0FCF5E}" type="doc">
      <dgm:prSet loTypeId="urn:microsoft.com/office/officeart/2005/8/layout/radial1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4F3B1DE6-7A3A-5D49-AAB1-B06086E384DA}">
      <dgm:prSet phldrT="[Tekst]"/>
      <dgm:spPr/>
      <dgm:t>
        <a:bodyPr/>
        <a:lstStyle/>
        <a:p>
          <a:r>
            <a:rPr lang="nl-NL" dirty="0" err="1"/>
            <a:t>Zorg-verlener</a:t>
          </a:r>
          <a:endParaRPr lang="nl-NL" dirty="0"/>
        </a:p>
      </dgm:t>
    </dgm:pt>
    <dgm:pt modelId="{9C256532-D472-3841-A2D7-1955F15C491A}" type="parTrans" cxnId="{3E3EEA05-4A14-7E46-861A-A24D89F111C9}">
      <dgm:prSet/>
      <dgm:spPr/>
      <dgm:t>
        <a:bodyPr/>
        <a:lstStyle/>
        <a:p>
          <a:endParaRPr lang="nl-NL"/>
        </a:p>
      </dgm:t>
    </dgm:pt>
    <dgm:pt modelId="{9E1BBBBE-0CCC-8D46-B81B-E8D5050BB70B}" type="sibTrans" cxnId="{3E3EEA05-4A14-7E46-861A-A24D89F111C9}">
      <dgm:prSet/>
      <dgm:spPr/>
      <dgm:t>
        <a:bodyPr/>
        <a:lstStyle/>
        <a:p>
          <a:endParaRPr lang="nl-NL"/>
        </a:p>
      </dgm:t>
    </dgm:pt>
    <dgm:pt modelId="{BAB1295B-B109-F84A-8FF5-7AB53FF8A749}">
      <dgm:prSet phldrT="[Tekst]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96000">
              <a:schemeClr val="bg1">
                <a:lumMod val="65000"/>
              </a:schemeClr>
            </a:gs>
          </a:gsLst>
        </a:gradFill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Compassie</a:t>
          </a:r>
        </a:p>
        <a:p>
          <a:r>
            <a:rPr lang="nl-NL" dirty="0">
              <a:solidFill>
                <a:schemeClr val="tx1"/>
              </a:solidFill>
            </a:rPr>
            <a:t>(lijden willen helpen verlichten)</a:t>
          </a:r>
        </a:p>
      </dgm:t>
    </dgm:pt>
    <dgm:pt modelId="{7C071238-313D-6144-9C3A-34F1593C6869}" type="parTrans" cxnId="{888CA892-DBE7-7543-A10C-D6375DD01845}">
      <dgm:prSet/>
      <dgm:spPr/>
      <dgm:t>
        <a:bodyPr/>
        <a:lstStyle/>
        <a:p>
          <a:endParaRPr lang="nl-NL"/>
        </a:p>
      </dgm:t>
    </dgm:pt>
    <dgm:pt modelId="{A1F380BB-DC70-564A-9984-6E3498B6E1D8}" type="sibTrans" cxnId="{888CA892-DBE7-7543-A10C-D6375DD01845}">
      <dgm:prSet/>
      <dgm:spPr/>
      <dgm:t>
        <a:bodyPr/>
        <a:lstStyle/>
        <a:p>
          <a:endParaRPr lang="nl-NL"/>
        </a:p>
      </dgm:t>
    </dgm:pt>
    <dgm:pt modelId="{B5F01286-6C43-B34C-8C1A-90337904189A}">
      <dgm:prSet phldrT="[Tekst]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96000">
              <a:schemeClr val="bg1">
                <a:lumMod val="65000"/>
              </a:schemeClr>
            </a:gs>
          </a:gsLst>
        </a:gradFill>
      </dgm:spPr>
      <dgm:t>
        <a:bodyPr/>
        <a:lstStyle/>
        <a:p>
          <a:r>
            <a:rPr lang="nl-NL" dirty="0" err="1">
              <a:solidFill>
                <a:schemeClr val="tx1"/>
              </a:solidFill>
            </a:rPr>
            <a:t>Verbonden-heid</a:t>
          </a:r>
          <a:endParaRPr lang="nl-NL" dirty="0">
            <a:solidFill>
              <a:schemeClr val="tx1"/>
            </a:solidFill>
          </a:endParaRPr>
        </a:p>
      </dgm:t>
    </dgm:pt>
    <dgm:pt modelId="{ABA870DA-0D54-954F-B73D-736575A929DB}" type="sibTrans" cxnId="{4FD73236-AB1B-B745-B279-B80FB48ABD55}">
      <dgm:prSet/>
      <dgm:spPr/>
      <dgm:t>
        <a:bodyPr/>
        <a:lstStyle/>
        <a:p>
          <a:endParaRPr lang="nl-NL"/>
        </a:p>
      </dgm:t>
    </dgm:pt>
    <dgm:pt modelId="{0BFCAA6A-294A-AF4E-A040-C3EE6038FD5F}" type="parTrans" cxnId="{4FD73236-AB1B-B745-B279-B80FB48ABD55}">
      <dgm:prSet/>
      <dgm:spPr/>
      <dgm:t>
        <a:bodyPr/>
        <a:lstStyle/>
        <a:p>
          <a:endParaRPr lang="nl-NL"/>
        </a:p>
      </dgm:t>
    </dgm:pt>
    <dgm:pt modelId="{0A652BBA-134C-2C44-A695-FE9A21CEBB31}">
      <dgm:prSet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96000">
              <a:schemeClr val="bg1">
                <a:lumMod val="65000"/>
              </a:schemeClr>
            </a:gs>
          </a:gsLst>
        </a:gradFill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Aanwezig zijn</a:t>
          </a:r>
        </a:p>
      </dgm:t>
    </dgm:pt>
    <dgm:pt modelId="{5E57E2C8-12E2-3F4F-BB4E-F0F0A2535C43}" type="sibTrans" cxnId="{FEB30B42-BBDE-C841-8F12-62C7B69C219B}">
      <dgm:prSet/>
      <dgm:spPr/>
      <dgm:t>
        <a:bodyPr/>
        <a:lstStyle/>
        <a:p>
          <a:endParaRPr lang="nl-NL"/>
        </a:p>
      </dgm:t>
    </dgm:pt>
    <dgm:pt modelId="{D9104B6C-96D5-AA47-B56E-5C153EB1C323}" type="parTrans" cxnId="{FEB30B42-BBDE-C841-8F12-62C7B69C219B}">
      <dgm:prSet/>
      <dgm:spPr/>
      <dgm:t>
        <a:bodyPr/>
        <a:lstStyle/>
        <a:p>
          <a:endParaRPr lang="nl-NL"/>
        </a:p>
      </dgm:t>
    </dgm:pt>
    <dgm:pt modelId="{A735313E-CDBB-4841-BD1D-691B4877D45B}">
      <dgm:prSet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96000">
              <a:schemeClr val="bg1">
                <a:lumMod val="65000"/>
              </a:schemeClr>
            </a:gs>
          </a:gsLst>
        </a:gradFill>
      </dgm:spPr>
      <dgm:t>
        <a:bodyPr/>
        <a:lstStyle/>
        <a:p>
          <a:r>
            <a:rPr lang="nl-NL" dirty="0" err="1">
              <a:solidFill>
                <a:schemeClr val="tx1"/>
              </a:solidFill>
            </a:rPr>
            <a:t>Intuïtie</a:t>
          </a:r>
          <a:endParaRPr lang="nl-NL" dirty="0">
            <a:solidFill>
              <a:schemeClr val="tx1"/>
            </a:solidFill>
          </a:endParaRPr>
        </a:p>
        <a:p>
          <a:r>
            <a:rPr lang="nl-NL" dirty="0">
              <a:solidFill>
                <a:schemeClr val="tx1"/>
              </a:solidFill>
            </a:rPr>
            <a:t>(’klinische blik’)</a:t>
          </a:r>
        </a:p>
      </dgm:t>
    </dgm:pt>
    <dgm:pt modelId="{73DBE52C-D825-CD47-AEFB-B53B21946879}" type="sibTrans" cxnId="{833F3931-E31C-4540-843E-AD41E8C001F9}">
      <dgm:prSet/>
      <dgm:spPr/>
      <dgm:t>
        <a:bodyPr/>
        <a:lstStyle/>
        <a:p>
          <a:endParaRPr lang="nl-NL"/>
        </a:p>
      </dgm:t>
    </dgm:pt>
    <dgm:pt modelId="{17791924-B08A-BC4E-B430-48B85F90B678}" type="parTrans" cxnId="{833F3931-E31C-4540-843E-AD41E8C001F9}">
      <dgm:prSet/>
      <dgm:spPr/>
      <dgm:t>
        <a:bodyPr/>
        <a:lstStyle/>
        <a:p>
          <a:endParaRPr lang="nl-NL"/>
        </a:p>
      </dgm:t>
    </dgm:pt>
    <dgm:pt modelId="{05C2A5C2-4B7D-F445-83EA-23F43BB5EC94}">
      <dgm:prSet phldrT="[Tekst]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96000">
              <a:schemeClr val="bg1">
                <a:lumMod val="65000"/>
              </a:schemeClr>
            </a:gs>
          </a:gsLst>
        </a:gradFill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Empathie</a:t>
          </a:r>
        </a:p>
        <a:p>
          <a:r>
            <a:rPr lang="nl-NL" dirty="0">
              <a:solidFill>
                <a:schemeClr val="tx1"/>
              </a:solidFill>
            </a:rPr>
            <a:t>(Inleven)</a:t>
          </a:r>
        </a:p>
      </dgm:t>
    </dgm:pt>
    <dgm:pt modelId="{9FBF9572-DFC2-E64E-A490-1AFCAE702886}" type="sibTrans" cxnId="{366BE078-D70A-754F-BE72-5B10E7CD3DD2}">
      <dgm:prSet/>
      <dgm:spPr/>
      <dgm:t>
        <a:bodyPr/>
        <a:lstStyle/>
        <a:p>
          <a:endParaRPr lang="nl-NL"/>
        </a:p>
      </dgm:t>
    </dgm:pt>
    <dgm:pt modelId="{9916B711-1E55-D64A-BDB3-4F9C89D5458E}" type="parTrans" cxnId="{366BE078-D70A-754F-BE72-5B10E7CD3DD2}">
      <dgm:prSet/>
      <dgm:spPr/>
      <dgm:t>
        <a:bodyPr/>
        <a:lstStyle/>
        <a:p>
          <a:endParaRPr lang="nl-NL"/>
        </a:p>
      </dgm:t>
    </dgm:pt>
    <dgm:pt modelId="{C0AFE187-C47B-F543-8F0C-38C21FBC8790}" type="pres">
      <dgm:prSet presAssocID="{80A0137B-F1C5-4046-A55B-69564A0FCF5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10BA394-40A2-864A-A65E-01B64D7A36F7}" type="pres">
      <dgm:prSet presAssocID="{4F3B1DE6-7A3A-5D49-AAB1-B06086E384DA}" presName="centerShape" presStyleLbl="node0" presStyleIdx="0" presStyleCnt="1"/>
      <dgm:spPr/>
      <dgm:t>
        <a:bodyPr/>
        <a:lstStyle/>
        <a:p>
          <a:endParaRPr lang="nl-NL"/>
        </a:p>
      </dgm:t>
    </dgm:pt>
    <dgm:pt modelId="{1B289AC4-0CF4-F042-884D-5502ACE3C75D}" type="pres">
      <dgm:prSet presAssocID="{9916B711-1E55-D64A-BDB3-4F9C89D5458E}" presName="Name9" presStyleLbl="parChTrans1D2" presStyleIdx="0" presStyleCnt="5"/>
      <dgm:spPr/>
      <dgm:t>
        <a:bodyPr/>
        <a:lstStyle/>
        <a:p>
          <a:endParaRPr lang="nl-NL"/>
        </a:p>
      </dgm:t>
    </dgm:pt>
    <dgm:pt modelId="{C242CCB0-B738-8B43-8A8C-91D006D08DE9}" type="pres">
      <dgm:prSet presAssocID="{9916B711-1E55-D64A-BDB3-4F9C89D5458E}" presName="connTx" presStyleLbl="parChTrans1D2" presStyleIdx="0" presStyleCnt="5"/>
      <dgm:spPr/>
      <dgm:t>
        <a:bodyPr/>
        <a:lstStyle/>
        <a:p>
          <a:endParaRPr lang="nl-NL"/>
        </a:p>
      </dgm:t>
    </dgm:pt>
    <dgm:pt modelId="{A2980E93-6589-8443-8C2B-F6C8D2CB88C5}" type="pres">
      <dgm:prSet presAssocID="{05C2A5C2-4B7D-F445-83EA-23F43BB5EC9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72A267E-CEA2-C644-B3BD-C047E8DAA78F}" type="pres">
      <dgm:prSet presAssocID="{17791924-B08A-BC4E-B430-48B85F90B678}" presName="Name9" presStyleLbl="parChTrans1D2" presStyleIdx="1" presStyleCnt="5"/>
      <dgm:spPr/>
      <dgm:t>
        <a:bodyPr/>
        <a:lstStyle/>
        <a:p>
          <a:endParaRPr lang="nl-NL"/>
        </a:p>
      </dgm:t>
    </dgm:pt>
    <dgm:pt modelId="{68F75F1B-6864-5741-A932-84D5E1C2435A}" type="pres">
      <dgm:prSet presAssocID="{17791924-B08A-BC4E-B430-48B85F90B678}" presName="connTx" presStyleLbl="parChTrans1D2" presStyleIdx="1" presStyleCnt="5"/>
      <dgm:spPr/>
      <dgm:t>
        <a:bodyPr/>
        <a:lstStyle/>
        <a:p>
          <a:endParaRPr lang="nl-NL"/>
        </a:p>
      </dgm:t>
    </dgm:pt>
    <dgm:pt modelId="{EEE1A436-0974-FA43-BD19-AB48DC1C6225}" type="pres">
      <dgm:prSet presAssocID="{A735313E-CDBB-4841-BD1D-691B4877D45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428F433-B2E8-E743-87E7-16E6E29931D9}" type="pres">
      <dgm:prSet presAssocID="{D9104B6C-96D5-AA47-B56E-5C153EB1C323}" presName="Name9" presStyleLbl="parChTrans1D2" presStyleIdx="2" presStyleCnt="5"/>
      <dgm:spPr/>
      <dgm:t>
        <a:bodyPr/>
        <a:lstStyle/>
        <a:p>
          <a:endParaRPr lang="nl-NL"/>
        </a:p>
      </dgm:t>
    </dgm:pt>
    <dgm:pt modelId="{56DE0F73-FC4C-1645-B4A5-FF2F93C98740}" type="pres">
      <dgm:prSet presAssocID="{D9104B6C-96D5-AA47-B56E-5C153EB1C323}" presName="connTx" presStyleLbl="parChTrans1D2" presStyleIdx="2" presStyleCnt="5"/>
      <dgm:spPr/>
      <dgm:t>
        <a:bodyPr/>
        <a:lstStyle/>
        <a:p>
          <a:endParaRPr lang="nl-NL"/>
        </a:p>
      </dgm:t>
    </dgm:pt>
    <dgm:pt modelId="{3837419E-6EC6-7C40-9E9B-7C348537908E}" type="pres">
      <dgm:prSet presAssocID="{0A652BBA-134C-2C44-A695-FE9A21CEBB3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DC91AD3-9E57-9347-9A59-D5A9A9E498E7}" type="pres">
      <dgm:prSet presAssocID="{0BFCAA6A-294A-AF4E-A040-C3EE6038FD5F}" presName="Name9" presStyleLbl="parChTrans1D2" presStyleIdx="3" presStyleCnt="5"/>
      <dgm:spPr/>
      <dgm:t>
        <a:bodyPr/>
        <a:lstStyle/>
        <a:p>
          <a:endParaRPr lang="nl-NL"/>
        </a:p>
      </dgm:t>
    </dgm:pt>
    <dgm:pt modelId="{B29313BF-B7DB-3548-AF17-D8CBA63B1B05}" type="pres">
      <dgm:prSet presAssocID="{0BFCAA6A-294A-AF4E-A040-C3EE6038FD5F}" presName="connTx" presStyleLbl="parChTrans1D2" presStyleIdx="3" presStyleCnt="5"/>
      <dgm:spPr/>
      <dgm:t>
        <a:bodyPr/>
        <a:lstStyle/>
        <a:p>
          <a:endParaRPr lang="nl-NL"/>
        </a:p>
      </dgm:t>
    </dgm:pt>
    <dgm:pt modelId="{D67C99E8-9F9B-B146-B50C-16B84607F423}" type="pres">
      <dgm:prSet presAssocID="{B5F01286-6C43-B34C-8C1A-90337904189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458DD13-E090-E74A-8E38-175778DEC127}" type="pres">
      <dgm:prSet presAssocID="{7C071238-313D-6144-9C3A-34F1593C6869}" presName="Name9" presStyleLbl="parChTrans1D2" presStyleIdx="4" presStyleCnt="5"/>
      <dgm:spPr/>
      <dgm:t>
        <a:bodyPr/>
        <a:lstStyle/>
        <a:p>
          <a:endParaRPr lang="nl-NL"/>
        </a:p>
      </dgm:t>
    </dgm:pt>
    <dgm:pt modelId="{4ABCA5D3-22AD-CB47-ABC9-DDF7BB81BCA9}" type="pres">
      <dgm:prSet presAssocID="{7C071238-313D-6144-9C3A-34F1593C6869}" presName="connTx" presStyleLbl="parChTrans1D2" presStyleIdx="4" presStyleCnt="5"/>
      <dgm:spPr/>
      <dgm:t>
        <a:bodyPr/>
        <a:lstStyle/>
        <a:p>
          <a:endParaRPr lang="nl-NL"/>
        </a:p>
      </dgm:t>
    </dgm:pt>
    <dgm:pt modelId="{128C3E30-AF3F-F649-96ED-E99F5B130335}" type="pres">
      <dgm:prSet presAssocID="{BAB1295B-B109-F84A-8FF5-7AB53FF8A74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E3EEA05-4A14-7E46-861A-A24D89F111C9}" srcId="{80A0137B-F1C5-4046-A55B-69564A0FCF5E}" destId="{4F3B1DE6-7A3A-5D49-AAB1-B06086E384DA}" srcOrd="0" destOrd="0" parTransId="{9C256532-D472-3841-A2D7-1955F15C491A}" sibTransId="{9E1BBBBE-0CCC-8D46-B81B-E8D5050BB70B}"/>
    <dgm:cxn modelId="{03AB1653-071A-9C45-9D5F-4BEB0887D3AA}" type="presOf" srcId="{0A652BBA-134C-2C44-A695-FE9A21CEBB31}" destId="{3837419E-6EC6-7C40-9E9B-7C348537908E}" srcOrd="0" destOrd="0" presId="urn:microsoft.com/office/officeart/2005/8/layout/radial1"/>
    <dgm:cxn modelId="{629B0760-2876-8545-83E3-C64483A19218}" type="presOf" srcId="{0BFCAA6A-294A-AF4E-A040-C3EE6038FD5F}" destId="{6DC91AD3-9E57-9347-9A59-D5A9A9E498E7}" srcOrd="0" destOrd="0" presId="urn:microsoft.com/office/officeart/2005/8/layout/radial1"/>
    <dgm:cxn modelId="{875C564D-9C31-9D4B-9123-36028F21BD7E}" type="presOf" srcId="{0BFCAA6A-294A-AF4E-A040-C3EE6038FD5F}" destId="{B29313BF-B7DB-3548-AF17-D8CBA63B1B05}" srcOrd="1" destOrd="0" presId="urn:microsoft.com/office/officeart/2005/8/layout/radial1"/>
    <dgm:cxn modelId="{F12753BC-AAD7-774D-A0F2-AE182342F831}" type="presOf" srcId="{BAB1295B-B109-F84A-8FF5-7AB53FF8A749}" destId="{128C3E30-AF3F-F649-96ED-E99F5B130335}" srcOrd="0" destOrd="0" presId="urn:microsoft.com/office/officeart/2005/8/layout/radial1"/>
    <dgm:cxn modelId="{CFB66F25-EA17-C948-B867-1AFEB0D62726}" type="presOf" srcId="{7C071238-313D-6144-9C3A-34F1593C6869}" destId="{E458DD13-E090-E74A-8E38-175778DEC127}" srcOrd="0" destOrd="0" presId="urn:microsoft.com/office/officeart/2005/8/layout/radial1"/>
    <dgm:cxn modelId="{04259D2C-1B26-1E4A-9031-F4AE2DAB3231}" type="presOf" srcId="{7C071238-313D-6144-9C3A-34F1593C6869}" destId="{4ABCA5D3-22AD-CB47-ABC9-DDF7BB81BCA9}" srcOrd="1" destOrd="0" presId="urn:microsoft.com/office/officeart/2005/8/layout/radial1"/>
    <dgm:cxn modelId="{44DD5F0A-3932-3C43-9A88-F1684FB8A119}" type="presOf" srcId="{D9104B6C-96D5-AA47-B56E-5C153EB1C323}" destId="{56DE0F73-FC4C-1645-B4A5-FF2F93C98740}" srcOrd="1" destOrd="0" presId="urn:microsoft.com/office/officeart/2005/8/layout/radial1"/>
    <dgm:cxn modelId="{1EA24B80-C3A8-E24F-B868-4873243A5DFA}" type="presOf" srcId="{9916B711-1E55-D64A-BDB3-4F9C89D5458E}" destId="{1B289AC4-0CF4-F042-884D-5502ACE3C75D}" srcOrd="0" destOrd="0" presId="urn:microsoft.com/office/officeart/2005/8/layout/radial1"/>
    <dgm:cxn modelId="{FEB30B42-BBDE-C841-8F12-62C7B69C219B}" srcId="{4F3B1DE6-7A3A-5D49-AAB1-B06086E384DA}" destId="{0A652BBA-134C-2C44-A695-FE9A21CEBB31}" srcOrd="2" destOrd="0" parTransId="{D9104B6C-96D5-AA47-B56E-5C153EB1C323}" sibTransId="{5E57E2C8-12E2-3F4F-BB4E-F0F0A2535C43}"/>
    <dgm:cxn modelId="{4FD73236-AB1B-B745-B279-B80FB48ABD55}" srcId="{4F3B1DE6-7A3A-5D49-AAB1-B06086E384DA}" destId="{B5F01286-6C43-B34C-8C1A-90337904189A}" srcOrd="3" destOrd="0" parTransId="{0BFCAA6A-294A-AF4E-A040-C3EE6038FD5F}" sibTransId="{ABA870DA-0D54-954F-B73D-736575A929DB}"/>
    <dgm:cxn modelId="{2F4846CB-7691-7147-AD1D-99D85AC4F2C1}" type="presOf" srcId="{D9104B6C-96D5-AA47-B56E-5C153EB1C323}" destId="{7428F433-B2E8-E743-87E7-16E6E29931D9}" srcOrd="0" destOrd="0" presId="urn:microsoft.com/office/officeart/2005/8/layout/radial1"/>
    <dgm:cxn modelId="{2378E20B-98D0-1A41-BED4-D8369A5EE0A5}" type="presOf" srcId="{4F3B1DE6-7A3A-5D49-AAB1-B06086E384DA}" destId="{110BA394-40A2-864A-A65E-01B64D7A36F7}" srcOrd="0" destOrd="0" presId="urn:microsoft.com/office/officeart/2005/8/layout/radial1"/>
    <dgm:cxn modelId="{7DA86F5E-4A9B-3041-A91C-09F01E47011E}" type="presOf" srcId="{9916B711-1E55-D64A-BDB3-4F9C89D5458E}" destId="{C242CCB0-B738-8B43-8A8C-91D006D08DE9}" srcOrd="1" destOrd="0" presId="urn:microsoft.com/office/officeart/2005/8/layout/radial1"/>
    <dgm:cxn modelId="{5B2EBE21-0FB6-D340-BB7E-25607BAF4720}" type="presOf" srcId="{17791924-B08A-BC4E-B430-48B85F90B678}" destId="{68F75F1B-6864-5741-A932-84D5E1C2435A}" srcOrd="1" destOrd="0" presId="urn:microsoft.com/office/officeart/2005/8/layout/radial1"/>
    <dgm:cxn modelId="{888CA892-DBE7-7543-A10C-D6375DD01845}" srcId="{4F3B1DE6-7A3A-5D49-AAB1-B06086E384DA}" destId="{BAB1295B-B109-F84A-8FF5-7AB53FF8A749}" srcOrd="4" destOrd="0" parTransId="{7C071238-313D-6144-9C3A-34F1593C6869}" sibTransId="{A1F380BB-DC70-564A-9984-6E3498B6E1D8}"/>
    <dgm:cxn modelId="{F7C57086-1A6B-8F4F-8DC0-BD11C24A841A}" type="presOf" srcId="{80A0137B-F1C5-4046-A55B-69564A0FCF5E}" destId="{C0AFE187-C47B-F543-8F0C-38C21FBC8790}" srcOrd="0" destOrd="0" presId="urn:microsoft.com/office/officeart/2005/8/layout/radial1"/>
    <dgm:cxn modelId="{615076C3-E678-584B-9683-47DEF94C3019}" type="presOf" srcId="{B5F01286-6C43-B34C-8C1A-90337904189A}" destId="{D67C99E8-9F9B-B146-B50C-16B84607F423}" srcOrd="0" destOrd="0" presId="urn:microsoft.com/office/officeart/2005/8/layout/radial1"/>
    <dgm:cxn modelId="{73103170-6EEF-FC4D-B43C-2211EEAA0396}" type="presOf" srcId="{17791924-B08A-BC4E-B430-48B85F90B678}" destId="{F72A267E-CEA2-C644-B3BD-C047E8DAA78F}" srcOrd="0" destOrd="0" presId="urn:microsoft.com/office/officeart/2005/8/layout/radial1"/>
    <dgm:cxn modelId="{833F3931-E31C-4540-843E-AD41E8C001F9}" srcId="{4F3B1DE6-7A3A-5D49-AAB1-B06086E384DA}" destId="{A735313E-CDBB-4841-BD1D-691B4877D45B}" srcOrd="1" destOrd="0" parTransId="{17791924-B08A-BC4E-B430-48B85F90B678}" sibTransId="{73DBE52C-D825-CD47-AEFB-B53B21946879}"/>
    <dgm:cxn modelId="{E2FA859B-6765-EB45-BBA7-D10549823CA3}" type="presOf" srcId="{A735313E-CDBB-4841-BD1D-691B4877D45B}" destId="{EEE1A436-0974-FA43-BD19-AB48DC1C6225}" srcOrd="0" destOrd="0" presId="urn:microsoft.com/office/officeart/2005/8/layout/radial1"/>
    <dgm:cxn modelId="{A3CE781C-A651-D64D-A082-F4F0D7E497A1}" type="presOf" srcId="{05C2A5C2-4B7D-F445-83EA-23F43BB5EC94}" destId="{A2980E93-6589-8443-8C2B-F6C8D2CB88C5}" srcOrd="0" destOrd="0" presId="urn:microsoft.com/office/officeart/2005/8/layout/radial1"/>
    <dgm:cxn modelId="{366BE078-D70A-754F-BE72-5B10E7CD3DD2}" srcId="{4F3B1DE6-7A3A-5D49-AAB1-B06086E384DA}" destId="{05C2A5C2-4B7D-F445-83EA-23F43BB5EC94}" srcOrd="0" destOrd="0" parTransId="{9916B711-1E55-D64A-BDB3-4F9C89D5458E}" sibTransId="{9FBF9572-DFC2-E64E-A490-1AFCAE702886}"/>
    <dgm:cxn modelId="{F21FC949-FD60-864F-8AC4-6B75AAC17BE8}" type="presParOf" srcId="{C0AFE187-C47B-F543-8F0C-38C21FBC8790}" destId="{110BA394-40A2-864A-A65E-01B64D7A36F7}" srcOrd="0" destOrd="0" presId="urn:microsoft.com/office/officeart/2005/8/layout/radial1"/>
    <dgm:cxn modelId="{732478B7-4F92-0A4E-B1B5-28CFB18B2DC9}" type="presParOf" srcId="{C0AFE187-C47B-F543-8F0C-38C21FBC8790}" destId="{1B289AC4-0CF4-F042-884D-5502ACE3C75D}" srcOrd="1" destOrd="0" presId="urn:microsoft.com/office/officeart/2005/8/layout/radial1"/>
    <dgm:cxn modelId="{4FF2BBA1-31F3-EA45-92F5-C2B984303BA5}" type="presParOf" srcId="{1B289AC4-0CF4-F042-884D-5502ACE3C75D}" destId="{C242CCB0-B738-8B43-8A8C-91D006D08DE9}" srcOrd="0" destOrd="0" presId="urn:microsoft.com/office/officeart/2005/8/layout/radial1"/>
    <dgm:cxn modelId="{EAB0719C-73E0-144D-90C9-26DBA1F4CB8F}" type="presParOf" srcId="{C0AFE187-C47B-F543-8F0C-38C21FBC8790}" destId="{A2980E93-6589-8443-8C2B-F6C8D2CB88C5}" srcOrd="2" destOrd="0" presId="urn:microsoft.com/office/officeart/2005/8/layout/radial1"/>
    <dgm:cxn modelId="{AD1FB2B1-F336-C64A-95C3-0F8B491A309A}" type="presParOf" srcId="{C0AFE187-C47B-F543-8F0C-38C21FBC8790}" destId="{F72A267E-CEA2-C644-B3BD-C047E8DAA78F}" srcOrd="3" destOrd="0" presId="urn:microsoft.com/office/officeart/2005/8/layout/radial1"/>
    <dgm:cxn modelId="{FF56233A-EDBE-ED47-9789-18A81DB5A5A2}" type="presParOf" srcId="{F72A267E-CEA2-C644-B3BD-C047E8DAA78F}" destId="{68F75F1B-6864-5741-A932-84D5E1C2435A}" srcOrd="0" destOrd="0" presId="urn:microsoft.com/office/officeart/2005/8/layout/radial1"/>
    <dgm:cxn modelId="{848ACBB2-556C-E649-8DD0-A91102DFDA41}" type="presParOf" srcId="{C0AFE187-C47B-F543-8F0C-38C21FBC8790}" destId="{EEE1A436-0974-FA43-BD19-AB48DC1C6225}" srcOrd="4" destOrd="0" presId="urn:microsoft.com/office/officeart/2005/8/layout/radial1"/>
    <dgm:cxn modelId="{BD08401A-16C8-9547-90B8-79E05F170307}" type="presParOf" srcId="{C0AFE187-C47B-F543-8F0C-38C21FBC8790}" destId="{7428F433-B2E8-E743-87E7-16E6E29931D9}" srcOrd="5" destOrd="0" presId="urn:microsoft.com/office/officeart/2005/8/layout/radial1"/>
    <dgm:cxn modelId="{FFCB359A-CFBD-7A44-ACBB-5E773F18B48D}" type="presParOf" srcId="{7428F433-B2E8-E743-87E7-16E6E29931D9}" destId="{56DE0F73-FC4C-1645-B4A5-FF2F93C98740}" srcOrd="0" destOrd="0" presId="urn:microsoft.com/office/officeart/2005/8/layout/radial1"/>
    <dgm:cxn modelId="{444EEC41-C5FC-CA44-8E6A-312EDCE40446}" type="presParOf" srcId="{C0AFE187-C47B-F543-8F0C-38C21FBC8790}" destId="{3837419E-6EC6-7C40-9E9B-7C348537908E}" srcOrd="6" destOrd="0" presId="urn:microsoft.com/office/officeart/2005/8/layout/radial1"/>
    <dgm:cxn modelId="{6B470617-A0A8-314D-A00A-9974DE40E5A4}" type="presParOf" srcId="{C0AFE187-C47B-F543-8F0C-38C21FBC8790}" destId="{6DC91AD3-9E57-9347-9A59-D5A9A9E498E7}" srcOrd="7" destOrd="0" presId="urn:microsoft.com/office/officeart/2005/8/layout/radial1"/>
    <dgm:cxn modelId="{01D297B8-62FB-BE4D-A538-AEB2CF4CDBAD}" type="presParOf" srcId="{6DC91AD3-9E57-9347-9A59-D5A9A9E498E7}" destId="{B29313BF-B7DB-3548-AF17-D8CBA63B1B05}" srcOrd="0" destOrd="0" presId="urn:microsoft.com/office/officeart/2005/8/layout/radial1"/>
    <dgm:cxn modelId="{1BCF3F28-F326-104F-A812-2E1B480D7069}" type="presParOf" srcId="{C0AFE187-C47B-F543-8F0C-38C21FBC8790}" destId="{D67C99E8-9F9B-B146-B50C-16B84607F423}" srcOrd="8" destOrd="0" presId="urn:microsoft.com/office/officeart/2005/8/layout/radial1"/>
    <dgm:cxn modelId="{100086E8-681B-B549-B81B-813881E37CB4}" type="presParOf" srcId="{C0AFE187-C47B-F543-8F0C-38C21FBC8790}" destId="{E458DD13-E090-E74A-8E38-175778DEC127}" srcOrd="9" destOrd="0" presId="urn:microsoft.com/office/officeart/2005/8/layout/radial1"/>
    <dgm:cxn modelId="{19768345-A68D-A145-9EE4-51A738E3FCC0}" type="presParOf" srcId="{E458DD13-E090-E74A-8E38-175778DEC127}" destId="{4ABCA5D3-22AD-CB47-ABC9-DDF7BB81BCA9}" srcOrd="0" destOrd="0" presId="urn:microsoft.com/office/officeart/2005/8/layout/radial1"/>
    <dgm:cxn modelId="{65577F64-9DFA-D949-8F77-D783A432ACCC}" type="presParOf" srcId="{C0AFE187-C47B-F543-8F0C-38C21FBC8790}" destId="{128C3E30-AF3F-F649-96ED-E99F5B13033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4C0694-A967-F54C-ACFB-7F9979BA7954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3C1C7791-8485-5346-ADD0-76525CCE1DE6}">
      <dgm:prSet phldrT="[Tekst]"/>
      <dgm:spPr/>
      <dgm:t>
        <a:bodyPr/>
        <a:lstStyle/>
        <a:p>
          <a:r>
            <a:rPr lang="nl-NL" dirty="0"/>
            <a:t>Positie t.o.v. Reguliere zorg</a:t>
          </a:r>
        </a:p>
      </dgm:t>
    </dgm:pt>
    <dgm:pt modelId="{70000036-C4D6-AF45-84E9-1CD85919AF7B}" type="parTrans" cxnId="{3CF27B82-CDB3-6541-8BAA-00D819E32738}">
      <dgm:prSet/>
      <dgm:spPr/>
      <dgm:t>
        <a:bodyPr/>
        <a:lstStyle/>
        <a:p>
          <a:endParaRPr lang="nl-NL"/>
        </a:p>
      </dgm:t>
    </dgm:pt>
    <dgm:pt modelId="{BDCA6C6E-A8DD-8B41-B935-B16D8F4B2A21}" type="sibTrans" cxnId="{3CF27B82-CDB3-6541-8BAA-00D819E32738}">
      <dgm:prSet/>
      <dgm:spPr/>
      <dgm:t>
        <a:bodyPr/>
        <a:lstStyle/>
        <a:p>
          <a:endParaRPr lang="nl-NL"/>
        </a:p>
      </dgm:t>
    </dgm:pt>
    <dgm:pt modelId="{C013B98D-6C0D-8F4E-A64A-07A9BDEA7AEB}">
      <dgm:prSet phldrT="[Teks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nl-NL" dirty="0"/>
            <a:t>Innerlijke attitude</a:t>
          </a:r>
        </a:p>
      </dgm:t>
    </dgm:pt>
    <dgm:pt modelId="{461D9A83-894B-CF4D-8AD7-8E807D348802}" type="parTrans" cxnId="{6450EB91-3500-4E48-8172-BBD89998394C}">
      <dgm:prSet/>
      <dgm:spPr/>
      <dgm:t>
        <a:bodyPr/>
        <a:lstStyle/>
        <a:p>
          <a:endParaRPr lang="nl-NL"/>
        </a:p>
      </dgm:t>
    </dgm:pt>
    <dgm:pt modelId="{1B60512B-217A-524F-98F4-9C1BB0AE8B94}" type="sibTrans" cxnId="{6450EB91-3500-4E48-8172-BBD89998394C}">
      <dgm:prSet/>
      <dgm:spPr/>
      <dgm:t>
        <a:bodyPr/>
        <a:lstStyle/>
        <a:p>
          <a:endParaRPr lang="nl-NL"/>
        </a:p>
      </dgm:t>
    </dgm:pt>
    <dgm:pt modelId="{6AD3BD5C-FFEA-9F4F-A4BC-B186FD6E3B63}">
      <dgm:prSet phldrT="[Tekst]"/>
      <dgm:spPr/>
      <dgm:t>
        <a:bodyPr/>
        <a:lstStyle/>
        <a:p>
          <a:r>
            <a:rPr lang="nl-NL" dirty="0"/>
            <a:t>Complementaire interventies</a:t>
          </a:r>
        </a:p>
      </dgm:t>
    </dgm:pt>
    <dgm:pt modelId="{52708C83-7D8E-5346-9C45-7AAA6A3C801A}" type="parTrans" cxnId="{54515EC8-3501-6540-8408-DBC2E535489D}">
      <dgm:prSet/>
      <dgm:spPr/>
      <dgm:t>
        <a:bodyPr/>
        <a:lstStyle/>
        <a:p>
          <a:endParaRPr lang="nl-NL"/>
        </a:p>
      </dgm:t>
    </dgm:pt>
    <dgm:pt modelId="{24EED542-DF4E-4A41-A0D6-4B78BCD33938}" type="sibTrans" cxnId="{54515EC8-3501-6540-8408-DBC2E535489D}">
      <dgm:prSet/>
      <dgm:spPr/>
      <dgm:t>
        <a:bodyPr/>
        <a:lstStyle/>
        <a:p>
          <a:endParaRPr lang="nl-NL"/>
        </a:p>
      </dgm:t>
    </dgm:pt>
    <dgm:pt modelId="{1B81128F-5FEA-364A-B9DD-CAB7E5EBA10E}" type="pres">
      <dgm:prSet presAssocID="{2F4C0694-A967-F54C-ACFB-7F9979BA7954}" presName="compositeShape" presStyleCnt="0">
        <dgm:presLayoutVars>
          <dgm:chMax val="7"/>
          <dgm:dir/>
          <dgm:resizeHandles val="exact"/>
        </dgm:presLayoutVars>
      </dgm:prSet>
      <dgm:spPr/>
    </dgm:pt>
    <dgm:pt modelId="{0505B793-4F8B-024B-A55A-B262486C3A56}" type="pres">
      <dgm:prSet presAssocID="{3C1C7791-8485-5346-ADD0-76525CCE1DE6}" presName="circ1" presStyleLbl="vennNode1" presStyleIdx="0" presStyleCnt="3"/>
      <dgm:spPr/>
      <dgm:t>
        <a:bodyPr/>
        <a:lstStyle/>
        <a:p>
          <a:endParaRPr lang="nl-NL"/>
        </a:p>
      </dgm:t>
    </dgm:pt>
    <dgm:pt modelId="{A04BC4CF-B2E8-1C48-B023-0F013E1ECFAD}" type="pres">
      <dgm:prSet presAssocID="{3C1C7791-8485-5346-ADD0-76525CCE1DE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F1818A3-FF73-6743-8AC5-84739612C560}" type="pres">
      <dgm:prSet presAssocID="{C013B98D-6C0D-8F4E-A64A-07A9BDEA7AEB}" presName="circ2" presStyleLbl="vennNode1" presStyleIdx="1" presStyleCnt="3"/>
      <dgm:spPr/>
      <dgm:t>
        <a:bodyPr/>
        <a:lstStyle/>
        <a:p>
          <a:endParaRPr lang="nl-NL"/>
        </a:p>
      </dgm:t>
    </dgm:pt>
    <dgm:pt modelId="{669A19E3-7ED4-F14D-944B-E4F663FAE3E1}" type="pres">
      <dgm:prSet presAssocID="{C013B98D-6C0D-8F4E-A64A-07A9BDEA7AE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A8B5C7A-32D7-7843-BFD6-EB43532C7ACD}" type="pres">
      <dgm:prSet presAssocID="{6AD3BD5C-FFEA-9F4F-A4BC-B186FD6E3B63}" presName="circ3" presStyleLbl="vennNode1" presStyleIdx="2" presStyleCnt="3"/>
      <dgm:spPr/>
      <dgm:t>
        <a:bodyPr/>
        <a:lstStyle/>
        <a:p>
          <a:endParaRPr lang="nl-NL"/>
        </a:p>
      </dgm:t>
    </dgm:pt>
    <dgm:pt modelId="{81475359-B870-314E-99C8-BA782A0B0EB6}" type="pres">
      <dgm:prSet presAssocID="{6AD3BD5C-FFEA-9F4F-A4BC-B186FD6E3B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DCCC764-1A77-6D44-9C0E-CE7BD4A2BA9F}" type="presOf" srcId="{6AD3BD5C-FFEA-9F4F-A4BC-B186FD6E3B63}" destId="{EA8B5C7A-32D7-7843-BFD6-EB43532C7ACD}" srcOrd="0" destOrd="0" presId="urn:microsoft.com/office/officeart/2005/8/layout/venn1"/>
    <dgm:cxn modelId="{E5D2EEB0-16BE-B94E-BFCD-4DC413CDFF9B}" type="presOf" srcId="{6AD3BD5C-FFEA-9F4F-A4BC-B186FD6E3B63}" destId="{81475359-B870-314E-99C8-BA782A0B0EB6}" srcOrd="1" destOrd="0" presId="urn:microsoft.com/office/officeart/2005/8/layout/venn1"/>
    <dgm:cxn modelId="{6DBF9CB2-D621-D543-81FB-6F423269325C}" type="presOf" srcId="{2F4C0694-A967-F54C-ACFB-7F9979BA7954}" destId="{1B81128F-5FEA-364A-B9DD-CAB7E5EBA10E}" srcOrd="0" destOrd="0" presId="urn:microsoft.com/office/officeart/2005/8/layout/venn1"/>
    <dgm:cxn modelId="{3CF27B82-CDB3-6541-8BAA-00D819E32738}" srcId="{2F4C0694-A967-F54C-ACFB-7F9979BA7954}" destId="{3C1C7791-8485-5346-ADD0-76525CCE1DE6}" srcOrd="0" destOrd="0" parTransId="{70000036-C4D6-AF45-84E9-1CD85919AF7B}" sibTransId="{BDCA6C6E-A8DD-8B41-B935-B16D8F4B2A21}"/>
    <dgm:cxn modelId="{6450EB91-3500-4E48-8172-BBD89998394C}" srcId="{2F4C0694-A967-F54C-ACFB-7F9979BA7954}" destId="{C013B98D-6C0D-8F4E-A64A-07A9BDEA7AEB}" srcOrd="1" destOrd="0" parTransId="{461D9A83-894B-CF4D-8AD7-8E807D348802}" sibTransId="{1B60512B-217A-524F-98F4-9C1BB0AE8B94}"/>
    <dgm:cxn modelId="{54515EC8-3501-6540-8408-DBC2E535489D}" srcId="{2F4C0694-A967-F54C-ACFB-7F9979BA7954}" destId="{6AD3BD5C-FFEA-9F4F-A4BC-B186FD6E3B63}" srcOrd="2" destOrd="0" parTransId="{52708C83-7D8E-5346-9C45-7AAA6A3C801A}" sibTransId="{24EED542-DF4E-4A41-A0D6-4B78BCD33938}"/>
    <dgm:cxn modelId="{1DBCE5E7-891E-1E45-BB57-DF825EC4B60A}" type="presOf" srcId="{C013B98D-6C0D-8F4E-A64A-07A9BDEA7AEB}" destId="{AF1818A3-FF73-6743-8AC5-84739612C560}" srcOrd="0" destOrd="0" presId="urn:microsoft.com/office/officeart/2005/8/layout/venn1"/>
    <dgm:cxn modelId="{28302950-D01D-764F-98A5-1A91AEF847E6}" type="presOf" srcId="{3C1C7791-8485-5346-ADD0-76525CCE1DE6}" destId="{A04BC4CF-B2E8-1C48-B023-0F013E1ECFAD}" srcOrd="1" destOrd="0" presId="urn:microsoft.com/office/officeart/2005/8/layout/venn1"/>
    <dgm:cxn modelId="{2244F5AF-53DA-3843-8451-03648C60BD43}" type="presOf" srcId="{C013B98D-6C0D-8F4E-A64A-07A9BDEA7AEB}" destId="{669A19E3-7ED4-F14D-944B-E4F663FAE3E1}" srcOrd="1" destOrd="0" presId="urn:microsoft.com/office/officeart/2005/8/layout/venn1"/>
    <dgm:cxn modelId="{1EFF6FF9-696A-9A4C-B51B-FDE25C8FFC21}" type="presOf" srcId="{3C1C7791-8485-5346-ADD0-76525CCE1DE6}" destId="{0505B793-4F8B-024B-A55A-B262486C3A56}" srcOrd="0" destOrd="0" presId="urn:microsoft.com/office/officeart/2005/8/layout/venn1"/>
    <dgm:cxn modelId="{B2AB4A92-8858-2249-8323-0364A5295B40}" type="presParOf" srcId="{1B81128F-5FEA-364A-B9DD-CAB7E5EBA10E}" destId="{0505B793-4F8B-024B-A55A-B262486C3A56}" srcOrd="0" destOrd="0" presId="urn:microsoft.com/office/officeart/2005/8/layout/venn1"/>
    <dgm:cxn modelId="{D85E5553-4F42-8C46-90D7-D4AD375C6AA6}" type="presParOf" srcId="{1B81128F-5FEA-364A-B9DD-CAB7E5EBA10E}" destId="{A04BC4CF-B2E8-1C48-B023-0F013E1ECFAD}" srcOrd="1" destOrd="0" presId="urn:microsoft.com/office/officeart/2005/8/layout/venn1"/>
    <dgm:cxn modelId="{0C298A6B-AA59-F34F-BF4C-B3FD2B0824F6}" type="presParOf" srcId="{1B81128F-5FEA-364A-B9DD-CAB7E5EBA10E}" destId="{AF1818A3-FF73-6743-8AC5-84739612C560}" srcOrd="2" destOrd="0" presId="urn:microsoft.com/office/officeart/2005/8/layout/venn1"/>
    <dgm:cxn modelId="{E0F4EA9E-0F27-1946-A4C3-711EBE8875F5}" type="presParOf" srcId="{1B81128F-5FEA-364A-B9DD-CAB7E5EBA10E}" destId="{669A19E3-7ED4-F14D-944B-E4F663FAE3E1}" srcOrd="3" destOrd="0" presId="urn:microsoft.com/office/officeart/2005/8/layout/venn1"/>
    <dgm:cxn modelId="{529275F3-337C-C44D-B388-0DA4FFE56A1B}" type="presParOf" srcId="{1B81128F-5FEA-364A-B9DD-CAB7E5EBA10E}" destId="{EA8B5C7A-32D7-7843-BFD6-EB43532C7ACD}" srcOrd="4" destOrd="0" presId="urn:microsoft.com/office/officeart/2005/8/layout/venn1"/>
    <dgm:cxn modelId="{56B0C5B5-E2E6-FD4F-A85B-8F74DE837F77}" type="presParOf" srcId="{1B81128F-5FEA-364A-B9DD-CAB7E5EBA10E}" destId="{81475359-B870-314E-99C8-BA782A0B0EB6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5B793-4F8B-024B-A55A-B262486C3A56}">
      <dsp:nvSpPr>
        <dsp:cNvPr id="0" name=""/>
        <dsp:cNvSpPr/>
      </dsp:nvSpPr>
      <dsp:spPr>
        <a:xfrm>
          <a:off x="966862" y="17832"/>
          <a:ext cx="855955" cy="85595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" kern="1200" dirty="0"/>
            <a:t>Positie t.o.v. Reguliere zorg</a:t>
          </a:r>
        </a:p>
      </dsp:txBody>
      <dsp:txXfrm>
        <a:off x="1080990" y="167624"/>
        <a:ext cx="627700" cy="385179"/>
      </dsp:txXfrm>
    </dsp:sp>
    <dsp:sp modelId="{AF1818A3-FF73-6743-8AC5-84739612C560}">
      <dsp:nvSpPr>
        <dsp:cNvPr id="0" name=""/>
        <dsp:cNvSpPr/>
      </dsp:nvSpPr>
      <dsp:spPr>
        <a:xfrm>
          <a:off x="1275720" y="552804"/>
          <a:ext cx="855955" cy="85595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" kern="1200" dirty="0"/>
            <a:t>Innerlijke attitude</a:t>
          </a:r>
        </a:p>
      </dsp:txBody>
      <dsp:txXfrm>
        <a:off x="1537499" y="773926"/>
        <a:ext cx="513573" cy="470775"/>
      </dsp:txXfrm>
    </dsp:sp>
    <dsp:sp modelId="{EA8B5C7A-32D7-7843-BFD6-EB43532C7ACD}">
      <dsp:nvSpPr>
        <dsp:cNvPr id="0" name=""/>
        <dsp:cNvSpPr/>
      </dsp:nvSpPr>
      <dsp:spPr>
        <a:xfrm>
          <a:off x="658005" y="552804"/>
          <a:ext cx="855955" cy="855955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" kern="1200" dirty="0"/>
            <a:t>Complementaire interventies</a:t>
          </a:r>
        </a:p>
      </dsp:txBody>
      <dsp:txXfrm>
        <a:off x="738608" y="773926"/>
        <a:ext cx="513573" cy="470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5B793-4F8B-024B-A55A-B262486C3A56}">
      <dsp:nvSpPr>
        <dsp:cNvPr id="0" name=""/>
        <dsp:cNvSpPr/>
      </dsp:nvSpPr>
      <dsp:spPr>
        <a:xfrm>
          <a:off x="966862" y="17832"/>
          <a:ext cx="855955" cy="85595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" kern="1200" dirty="0"/>
            <a:t>Positie t.o.v. Reguliere zorg</a:t>
          </a:r>
        </a:p>
      </dsp:txBody>
      <dsp:txXfrm>
        <a:off x="1080990" y="167624"/>
        <a:ext cx="627700" cy="385179"/>
      </dsp:txXfrm>
    </dsp:sp>
    <dsp:sp modelId="{AF1818A3-FF73-6743-8AC5-84739612C560}">
      <dsp:nvSpPr>
        <dsp:cNvPr id="0" name=""/>
        <dsp:cNvSpPr/>
      </dsp:nvSpPr>
      <dsp:spPr>
        <a:xfrm>
          <a:off x="1275720" y="552804"/>
          <a:ext cx="855955" cy="85595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" kern="1200" dirty="0"/>
            <a:t>Innerlijke attitude</a:t>
          </a:r>
        </a:p>
      </dsp:txBody>
      <dsp:txXfrm>
        <a:off x="1537499" y="773926"/>
        <a:ext cx="513573" cy="470775"/>
      </dsp:txXfrm>
    </dsp:sp>
    <dsp:sp modelId="{EA8B5C7A-32D7-7843-BFD6-EB43532C7ACD}">
      <dsp:nvSpPr>
        <dsp:cNvPr id="0" name=""/>
        <dsp:cNvSpPr/>
      </dsp:nvSpPr>
      <dsp:spPr>
        <a:xfrm>
          <a:off x="658005" y="552804"/>
          <a:ext cx="855955" cy="855955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" kern="1200" dirty="0"/>
            <a:t>Complementaire interventies</a:t>
          </a:r>
        </a:p>
      </dsp:txBody>
      <dsp:txXfrm>
        <a:off x="738608" y="773926"/>
        <a:ext cx="513573" cy="470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BA394-40A2-864A-A65E-01B64D7A36F7}">
      <dsp:nvSpPr>
        <dsp:cNvPr id="0" name=""/>
        <dsp:cNvSpPr/>
      </dsp:nvSpPr>
      <dsp:spPr>
        <a:xfrm>
          <a:off x="3254905" y="1452874"/>
          <a:ext cx="1115063" cy="11150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err="1"/>
            <a:t>Zorg-verlener</a:t>
          </a:r>
          <a:endParaRPr lang="nl-NL" sz="1600" kern="1200" dirty="0"/>
        </a:p>
      </dsp:txBody>
      <dsp:txXfrm>
        <a:off x="3418202" y="1616171"/>
        <a:ext cx="788469" cy="788469"/>
      </dsp:txXfrm>
    </dsp:sp>
    <dsp:sp modelId="{1B289AC4-0CF4-F042-884D-5502ACE3C75D}">
      <dsp:nvSpPr>
        <dsp:cNvPr id="0" name=""/>
        <dsp:cNvSpPr/>
      </dsp:nvSpPr>
      <dsp:spPr>
        <a:xfrm rot="16200000">
          <a:off x="3644727" y="1272003"/>
          <a:ext cx="335418" cy="26323"/>
        </a:xfrm>
        <a:custGeom>
          <a:avLst/>
          <a:gdLst/>
          <a:ahLst/>
          <a:cxnLst/>
          <a:rect l="0" t="0" r="0" b="0"/>
          <a:pathLst>
            <a:path>
              <a:moveTo>
                <a:pt x="0" y="13161"/>
              </a:moveTo>
              <a:lnTo>
                <a:pt x="335418" y="13161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3804051" y="1276779"/>
        <a:ext cx="16770" cy="16770"/>
      </dsp:txXfrm>
    </dsp:sp>
    <dsp:sp modelId="{A2980E93-6589-8443-8C2B-F6C8D2CB88C5}">
      <dsp:nvSpPr>
        <dsp:cNvPr id="0" name=""/>
        <dsp:cNvSpPr/>
      </dsp:nvSpPr>
      <dsp:spPr>
        <a:xfrm>
          <a:off x="3254905" y="2391"/>
          <a:ext cx="1115063" cy="11150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96000">
              <a:schemeClr val="bg1">
                <a:lumMod val="6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>
              <a:solidFill>
                <a:schemeClr val="tx1"/>
              </a:solidFill>
            </a:rPr>
            <a:t>Empathie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>
              <a:solidFill>
                <a:schemeClr val="tx1"/>
              </a:solidFill>
            </a:rPr>
            <a:t>(Inleven)</a:t>
          </a:r>
        </a:p>
      </dsp:txBody>
      <dsp:txXfrm>
        <a:off x="3418202" y="165688"/>
        <a:ext cx="788469" cy="788469"/>
      </dsp:txXfrm>
    </dsp:sp>
    <dsp:sp modelId="{F72A267E-CEA2-C644-B3BD-C047E8DAA78F}">
      <dsp:nvSpPr>
        <dsp:cNvPr id="0" name=""/>
        <dsp:cNvSpPr/>
      </dsp:nvSpPr>
      <dsp:spPr>
        <a:xfrm rot="20520000">
          <a:off x="4334472" y="1773132"/>
          <a:ext cx="335418" cy="26323"/>
        </a:xfrm>
        <a:custGeom>
          <a:avLst/>
          <a:gdLst/>
          <a:ahLst/>
          <a:cxnLst/>
          <a:rect l="0" t="0" r="0" b="0"/>
          <a:pathLst>
            <a:path>
              <a:moveTo>
                <a:pt x="0" y="13161"/>
              </a:moveTo>
              <a:lnTo>
                <a:pt x="335418" y="13161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4493796" y="1777908"/>
        <a:ext cx="16770" cy="16770"/>
      </dsp:txXfrm>
    </dsp:sp>
    <dsp:sp modelId="{EEE1A436-0974-FA43-BD19-AB48DC1C6225}">
      <dsp:nvSpPr>
        <dsp:cNvPr id="0" name=""/>
        <dsp:cNvSpPr/>
      </dsp:nvSpPr>
      <dsp:spPr>
        <a:xfrm>
          <a:off x="4634395" y="1004650"/>
          <a:ext cx="1115063" cy="11150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96000">
              <a:schemeClr val="bg1">
                <a:lumMod val="6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err="1">
              <a:solidFill>
                <a:schemeClr val="tx1"/>
              </a:solidFill>
            </a:rPr>
            <a:t>Intuïtie</a:t>
          </a:r>
          <a:endParaRPr lang="nl-NL" sz="1000" kern="1200" dirty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>
              <a:solidFill>
                <a:schemeClr val="tx1"/>
              </a:solidFill>
            </a:rPr>
            <a:t>(’klinische blik’)</a:t>
          </a:r>
        </a:p>
      </dsp:txBody>
      <dsp:txXfrm>
        <a:off x="4797692" y="1167947"/>
        <a:ext cx="788469" cy="788469"/>
      </dsp:txXfrm>
    </dsp:sp>
    <dsp:sp modelId="{7428F433-B2E8-E743-87E7-16E6E29931D9}">
      <dsp:nvSpPr>
        <dsp:cNvPr id="0" name=""/>
        <dsp:cNvSpPr/>
      </dsp:nvSpPr>
      <dsp:spPr>
        <a:xfrm rot="3240000">
          <a:off x="4071013" y="2583976"/>
          <a:ext cx="335418" cy="26323"/>
        </a:xfrm>
        <a:custGeom>
          <a:avLst/>
          <a:gdLst/>
          <a:ahLst/>
          <a:cxnLst/>
          <a:rect l="0" t="0" r="0" b="0"/>
          <a:pathLst>
            <a:path>
              <a:moveTo>
                <a:pt x="0" y="13161"/>
              </a:moveTo>
              <a:lnTo>
                <a:pt x="335418" y="13161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4230337" y="2588752"/>
        <a:ext cx="16770" cy="16770"/>
      </dsp:txXfrm>
    </dsp:sp>
    <dsp:sp modelId="{3837419E-6EC6-7C40-9E9B-7C348537908E}">
      <dsp:nvSpPr>
        <dsp:cNvPr id="0" name=""/>
        <dsp:cNvSpPr/>
      </dsp:nvSpPr>
      <dsp:spPr>
        <a:xfrm>
          <a:off x="4107477" y="2626338"/>
          <a:ext cx="1115063" cy="11150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96000">
              <a:schemeClr val="bg1">
                <a:lumMod val="6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>
              <a:solidFill>
                <a:schemeClr val="tx1"/>
              </a:solidFill>
            </a:rPr>
            <a:t>Aanwezig zijn</a:t>
          </a:r>
        </a:p>
      </dsp:txBody>
      <dsp:txXfrm>
        <a:off x="4270774" y="2789635"/>
        <a:ext cx="788469" cy="788469"/>
      </dsp:txXfrm>
    </dsp:sp>
    <dsp:sp modelId="{6DC91AD3-9E57-9347-9A59-D5A9A9E498E7}">
      <dsp:nvSpPr>
        <dsp:cNvPr id="0" name=""/>
        <dsp:cNvSpPr/>
      </dsp:nvSpPr>
      <dsp:spPr>
        <a:xfrm rot="7560000">
          <a:off x="3218441" y="2583976"/>
          <a:ext cx="335418" cy="26323"/>
        </a:xfrm>
        <a:custGeom>
          <a:avLst/>
          <a:gdLst/>
          <a:ahLst/>
          <a:cxnLst/>
          <a:rect l="0" t="0" r="0" b="0"/>
          <a:pathLst>
            <a:path>
              <a:moveTo>
                <a:pt x="0" y="13161"/>
              </a:moveTo>
              <a:lnTo>
                <a:pt x="335418" y="13161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10800000">
        <a:off x="3377765" y="2588752"/>
        <a:ext cx="16770" cy="16770"/>
      </dsp:txXfrm>
    </dsp:sp>
    <dsp:sp modelId="{D67C99E8-9F9B-B146-B50C-16B84607F423}">
      <dsp:nvSpPr>
        <dsp:cNvPr id="0" name=""/>
        <dsp:cNvSpPr/>
      </dsp:nvSpPr>
      <dsp:spPr>
        <a:xfrm>
          <a:off x="2402333" y="2626338"/>
          <a:ext cx="1115063" cy="11150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96000">
              <a:schemeClr val="bg1">
                <a:lumMod val="6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err="1">
              <a:solidFill>
                <a:schemeClr val="tx1"/>
              </a:solidFill>
            </a:rPr>
            <a:t>Verbonden-heid</a:t>
          </a:r>
          <a:endParaRPr lang="nl-NL" sz="1000" kern="1200" dirty="0">
            <a:solidFill>
              <a:schemeClr val="tx1"/>
            </a:solidFill>
          </a:endParaRPr>
        </a:p>
      </dsp:txBody>
      <dsp:txXfrm>
        <a:off x="2565630" y="2789635"/>
        <a:ext cx="788469" cy="788469"/>
      </dsp:txXfrm>
    </dsp:sp>
    <dsp:sp modelId="{E458DD13-E090-E74A-8E38-175778DEC127}">
      <dsp:nvSpPr>
        <dsp:cNvPr id="0" name=""/>
        <dsp:cNvSpPr/>
      </dsp:nvSpPr>
      <dsp:spPr>
        <a:xfrm rot="11880000">
          <a:off x="2954982" y="1773132"/>
          <a:ext cx="335418" cy="26323"/>
        </a:xfrm>
        <a:custGeom>
          <a:avLst/>
          <a:gdLst/>
          <a:ahLst/>
          <a:cxnLst/>
          <a:rect l="0" t="0" r="0" b="0"/>
          <a:pathLst>
            <a:path>
              <a:moveTo>
                <a:pt x="0" y="13161"/>
              </a:moveTo>
              <a:lnTo>
                <a:pt x="335418" y="13161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10800000">
        <a:off x="3114306" y="1777908"/>
        <a:ext cx="16770" cy="16770"/>
      </dsp:txXfrm>
    </dsp:sp>
    <dsp:sp modelId="{128C3E30-AF3F-F649-96ED-E99F5B130335}">
      <dsp:nvSpPr>
        <dsp:cNvPr id="0" name=""/>
        <dsp:cNvSpPr/>
      </dsp:nvSpPr>
      <dsp:spPr>
        <a:xfrm>
          <a:off x="1875414" y="1004650"/>
          <a:ext cx="1115063" cy="11150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96000">
              <a:schemeClr val="bg1">
                <a:lumMod val="6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>
              <a:solidFill>
                <a:schemeClr val="tx1"/>
              </a:solidFill>
            </a:rPr>
            <a:t>Compassie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>
              <a:solidFill>
                <a:schemeClr val="tx1"/>
              </a:solidFill>
            </a:rPr>
            <a:t>(lijden willen helpen verlichten)</a:t>
          </a:r>
        </a:p>
      </dsp:txBody>
      <dsp:txXfrm>
        <a:off x="2038711" y="1167947"/>
        <a:ext cx="788469" cy="7884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5B793-4F8B-024B-A55A-B262486C3A56}">
      <dsp:nvSpPr>
        <dsp:cNvPr id="0" name=""/>
        <dsp:cNvSpPr/>
      </dsp:nvSpPr>
      <dsp:spPr>
        <a:xfrm>
          <a:off x="966862" y="17832"/>
          <a:ext cx="855955" cy="85595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" kern="1200" dirty="0"/>
            <a:t>Positie t.o.v. Reguliere zorg</a:t>
          </a:r>
        </a:p>
      </dsp:txBody>
      <dsp:txXfrm>
        <a:off x="1080990" y="167624"/>
        <a:ext cx="627700" cy="385179"/>
      </dsp:txXfrm>
    </dsp:sp>
    <dsp:sp modelId="{AF1818A3-FF73-6743-8AC5-84739612C560}">
      <dsp:nvSpPr>
        <dsp:cNvPr id="0" name=""/>
        <dsp:cNvSpPr/>
      </dsp:nvSpPr>
      <dsp:spPr>
        <a:xfrm>
          <a:off x="1275720" y="552804"/>
          <a:ext cx="855955" cy="855955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" kern="1200" dirty="0"/>
            <a:t>Innerlijke attitude</a:t>
          </a:r>
        </a:p>
      </dsp:txBody>
      <dsp:txXfrm>
        <a:off x="1537499" y="773926"/>
        <a:ext cx="513573" cy="470775"/>
      </dsp:txXfrm>
    </dsp:sp>
    <dsp:sp modelId="{EA8B5C7A-32D7-7843-BFD6-EB43532C7ACD}">
      <dsp:nvSpPr>
        <dsp:cNvPr id="0" name=""/>
        <dsp:cNvSpPr/>
      </dsp:nvSpPr>
      <dsp:spPr>
        <a:xfrm>
          <a:off x="658005" y="552804"/>
          <a:ext cx="855955" cy="85595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" kern="1200" dirty="0"/>
            <a:t>Complementaire interventies</a:t>
          </a:r>
        </a:p>
      </dsp:txBody>
      <dsp:txXfrm>
        <a:off x="738608" y="773926"/>
        <a:ext cx="513573" cy="470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27338563-B150-BF4A-B200-45D6022B95B1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61EDF8CD-F1F9-554B-BA4C-742EB77880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00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DF8CD-F1F9-554B-BA4C-742EB778805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29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DF8CD-F1F9-554B-BA4C-742EB778805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15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DF8CD-F1F9-554B-BA4C-742EB778805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751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DF8CD-F1F9-554B-BA4C-742EB778805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962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DF8CD-F1F9-554B-BA4C-742EB778805E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754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DF8CD-F1F9-554B-BA4C-742EB778805E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14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BDDC-8346-C242-998A-4AA064DD3D0D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847-13F8-9441-8E1F-684743197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62932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30-11-11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847-13F8-9441-8E1F-684743197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73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30-11-11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847-13F8-9441-8E1F-6847431975E6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2364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30-11-11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847-13F8-9441-8E1F-684743197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30-11-11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847-13F8-9441-8E1F-6847431975E6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951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30-11-11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847-13F8-9441-8E1F-684743197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5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BDDC-8346-C242-998A-4AA064DD3D0D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847-13F8-9441-8E1F-684743197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32016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BDDC-8346-C242-998A-4AA064DD3D0D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847-13F8-9441-8E1F-684743197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30032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62030" y="6402946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3789632-92AF-8343-893B-C52373DB999C}" type="slidenum">
              <a:rPr lang="en-US"/>
              <a:pPr/>
              <a:t>‹nr.›</a:t>
            </a:fld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9" y="5796655"/>
            <a:ext cx="2126981" cy="10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4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BDDC-8346-C242-998A-4AA064DD3D0D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847-13F8-9441-8E1F-684743197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97184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BDDC-8346-C242-998A-4AA064DD3D0D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847-13F8-9441-8E1F-684743197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17541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BDDC-8346-C242-998A-4AA064DD3D0D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847-13F8-9441-8E1F-684743197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75270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BDDC-8346-C242-998A-4AA064DD3D0D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847-13F8-9441-8E1F-684743197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32408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BDDC-8346-C242-998A-4AA064DD3D0D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847-13F8-9441-8E1F-684743197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5302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BDDC-8346-C242-998A-4AA064DD3D0D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847-13F8-9441-8E1F-684743197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850358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BDDC-8346-C242-998A-4AA064DD3D0D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847-13F8-9441-8E1F-684743197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8573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BDDC-8346-C242-998A-4AA064DD3D0D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847-13F8-9441-8E1F-684743197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71682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30-11-11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2F1847-13F8-9441-8E1F-684743197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463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WikiFont_uniE033_-_heart_-_red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note-music-clef-melody-freedom-1314941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xhere.com/nl/photo/783619" TargetMode="Externa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j5OVWw0lz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yZQf0p73Q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4HEuLn6Bd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l/photo/695392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nl/hart-liefde-red-valentijn-157895/" TargetMode="Externa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teddy-teddyb%C3%A4r-kuscheln-lieb-haben-1113160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unRWXodnv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cucina.blogspot.com/2011/06/whos-afraid-of-red-yellow-and-blue-part_12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2369" y="591372"/>
            <a:ext cx="7024744" cy="842541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Complementaire zorg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 descr="Schema_CZ_interventies.VPI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4" y="1243915"/>
            <a:ext cx="8122508" cy="5428734"/>
          </a:xfrm>
        </p:spPr>
      </p:pic>
    </p:spTree>
    <p:extLst>
      <p:ext uri="{BB962C8B-B14F-4D97-AF65-F5344CB8AC3E}">
        <p14:creationId xmlns:p14="http://schemas.microsoft.com/office/powerpoint/2010/main" val="89321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foto&#10;&#10;Automatisch gegenereerde beschrijving">
            <a:extLst>
              <a:ext uri="{FF2B5EF4-FFF2-40B4-BE49-F238E27FC236}">
                <a16:creationId xmlns:a16="http://schemas.microsoft.com/office/drawing/2014/main" xmlns="" id="{5EF52DE7-2D50-4711-B0A2-D304BA9F8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959" y="558571"/>
            <a:ext cx="3658448" cy="367567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037194A5-30BA-4D64-8689-E78495FFAD9C}"/>
              </a:ext>
            </a:extLst>
          </p:cNvPr>
          <p:cNvSpPr txBox="1"/>
          <p:nvPr/>
        </p:nvSpPr>
        <p:spPr>
          <a:xfrm>
            <a:off x="337751" y="4761470"/>
            <a:ext cx="737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>
                <a:solidFill>
                  <a:schemeClr val="bg2">
                    <a:lumMod val="25000"/>
                  </a:schemeClr>
                </a:solidFill>
              </a:rPr>
              <a:t>Ahhh</a:t>
            </a:r>
            <a:r>
              <a:rPr lang="nl-NL" i="1" dirty="0">
                <a:solidFill>
                  <a:schemeClr val="bg2">
                    <a:lumMod val="25000"/>
                  </a:schemeClr>
                </a:solidFill>
              </a:rPr>
              <a:t>… aan mijn oma </a:t>
            </a:r>
          </a:p>
          <a:p>
            <a:r>
              <a:rPr lang="nl-NL" i="1" dirty="0">
                <a:solidFill>
                  <a:schemeClr val="bg2">
                    <a:lumMod val="25000"/>
                  </a:schemeClr>
                </a:solidFill>
              </a:rPr>
              <a:t>Zij deed altijd een beetje op haar zakdoek die zij in haar schort had.</a:t>
            </a:r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E5A6E264-7059-42AE-9FFC-24D0F5BD0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471353" y="3993749"/>
            <a:ext cx="1095632" cy="121256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A078C070-69B4-453F-A83D-9AFEBF377F29}"/>
              </a:ext>
            </a:extLst>
          </p:cNvPr>
          <p:cNvSpPr txBox="1"/>
          <p:nvPr/>
        </p:nvSpPr>
        <p:spPr>
          <a:xfrm>
            <a:off x="2314832" y="6858000"/>
            <a:ext cx="275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4" tooltip="https://commons.wikimedia.org/wiki/File:WikiFont_uniE033_-_heart_-_red.svg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5" tooltip="https://creativecommons.org/licenses/by-sa/3.0/"/>
              </a:rPr>
              <a:t>CC BY-SA</a:t>
            </a:r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270441245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2369" y="591372"/>
            <a:ext cx="7024744" cy="842541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Complementaire zorg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 descr="Schema_CZ_interventies.VPI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4" y="1243915"/>
            <a:ext cx="8122508" cy="5428734"/>
          </a:xfrm>
        </p:spPr>
      </p:pic>
    </p:spTree>
    <p:extLst>
      <p:ext uri="{BB962C8B-B14F-4D97-AF65-F5344CB8AC3E}">
        <p14:creationId xmlns:p14="http://schemas.microsoft.com/office/powerpoint/2010/main" val="127040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C25E6821-F4EB-40EA-9690-DE4FD261028B}"/>
              </a:ext>
            </a:extLst>
          </p:cNvPr>
          <p:cNvSpPr txBox="1"/>
          <p:nvPr/>
        </p:nvSpPr>
        <p:spPr>
          <a:xfrm>
            <a:off x="805344" y="735955"/>
            <a:ext cx="633368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6C228"/>
                </a:solidFill>
              </a:rPr>
              <a:t>Therapeutic Touch</a:t>
            </a:r>
          </a:p>
          <a:p>
            <a:endParaRPr lang="nl-NL" dirty="0"/>
          </a:p>
          <a:p>
            <a:r>
              <a:rPr lang="nl-NL" sz="2400" dirty="0"/>
              <a:t>De mens bestaat uit lichaam, geest, ziel en energie.</a:t>
            </a:r>
          </a:p>
          <a:p>
            <a:endParaRPr lang="nl-NL" sz="2400" dirty="0"/>
          </a:p>
          <a:p>
            <a:r>
              <a:rPr lang="nl-NL" sz="2400" dirty="0"/>
              <a:t>Eenvoudige ontspanningsmethode, waarbij energie weer in balans wordt gebracht.</a:t>
            </a:r>
          </a:p>
          <a:p>
            <a:endParaRPr lang="nl-NL" sz="2400" dirty="0"/>
          </a:p>
          <a:p>
            <a:r>
              <a:rPr lang="nl-NL" sz="2400" dirty="0"/>
              <a:t>Bij ziekte of andere klachten is het energieveld verstoord.</a:t>
            </a:r>
          </a:p>
          <a:p>
            <a:endParaRPr lang="nl-NL" sz="2400" dirty="0"/>
          </a:p>
          <a:p>
            <a:r>
              <a:rPr lang="nl-NL" sz="2400" dirty="0"/>
              <a:t>Rustige, strijkende handbewegingen op zo’n tien centimeter van het lichaam.</a:t>
            </a:r>
          </a:p>
          <a:p>
            <a:endParaRPr lang="nl-NL" sz="2400" dirty="0"/>
          </a:p>
          <a:p>
            <a:r>
              <a:rPr lang="nl-NL" sz="2400" dirty="0"/>
              <a:t>TT is een erkende, verpleegkundige interventie.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904657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0D4C74BE-9218-4AB4-A5FB-03E7388C9715}"/>
              </a:ext>
            </a:extLst>
          </p:cNvPr>
          <p:cNvSpPr txBox="1"/>
          <p:nvPr/>
        </p:nvSpPr>
        <p:spPr>
          <a:xfrm>
            <a:off x="1103765" y="823783"/>
            <a:ext cx="4474879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66C228"/>
                </a:solidFill>
              </a:rPr>
              <a:t>TT bij welke klachten</a:t>
            </a:r>
            <a:r>
              <a:rPr lang="nl-NL" sz="2400" b="1" dirty="0">
                <a:solidFill>
                  <a:srgbClr val="66C228"/>
                </a:solidFill>
              </a:rPr>
              <a:t>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Angst.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Pijn.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Onrust.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Stress.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Slaapproblemen.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Jeuk.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Trauma.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Terminale fase.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444343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9138FF9A-F90E-4CAA-A268-82BABAF94B15}"/>
              </a:ext>
            </a:extLst>
          </p:cNvPr>
          <p:cNvSpPr txBox="1"/>
          <p:nvPr/>
        </p:nvSpPr>
        <p:spPr>
          <a:xfrm>
            <a:off x="1145059" y="838899"/>
            <a:ext cx="714020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66C228"/>
                </a:solidFill>
              </a:rPr>
              <a:t>Hoe gaat TT?</a:t>
            </a:r>
          </a:p>
          <a:p>
            <a:endParaRPr lang="nl-NL" dirty="0"/>
          </a:p>
          <a:p>
            <a:r>
              <a:rPr lang="nl-NL" dirty="0"/>
              <a:t>Duurt 5 – 10 minuten.</a:t>
            </a:r>
          </a:p>
          <a:p>
            <a:endParaRPr lang="nl-NL" dirty="0"/>
          </a:p>
          <a:p>
            <a:r>
              <a:rPr lang="nl-NL" dirty="0"/>
              <a:t>Tijdens sessie kan men zitten maar liggen kan ook.</a:t>
            </a:r>
          </a:p>
          <a:p>
            <a:r>
              <a:rPr lang="nl-NL" dirty="0"/>
              <a:t>Rustige omgeving belangrijk!</a:t>
            </a:r>
          </a:p>
          <a:p>
            <a:endParaRPr lang="nl-NL" dirty="0"/>
          </a:p>
          <a:p>
            <a:r>
              <a:rPr lang="nl-NL" dirty="0"/>
              <a:t>Ogen open of gesloten (wat meest comfortabel is).</a:t>
            </a:r>
          </a:p>
          <a:p>
            <a:endParaRPr lang="nl-NL" dirty="0"/>
          </a:p>
          <a:p>
            <a:r>
              <a:rPr lang="nl-NL" dirty="0"/>
              <a:t>Stap 1: Centeren.</a:t>
            </a:r>
          </a:p>
          <a:p>
            <a:endParaRPr lang="nl-NL" dirty="0"/>
          </a:p>
          <a:p>
            <a:r>
              <a:rPr lang="nl-NL" dirty="0"/>
              <a:t>Stap 2: Aftasten van het energieveld.</a:t>
            </a:r>
          </a:p>
          <a:p>
            <a:endParaRPr lang="nl-NL" dirty="0"/>
          </a:p>
          <a:p>
            <a:r>
              <a:rPr lang="nl-NL" dirty="0"/>
              <a:t>Stap 3: Harmoniseren van het energieveld.</a:t>
            </a:r>
          </a:p>
          <a:p>
            <a:endParaRPr lang="nl-NL" dirty="0"/>
          </a:p>
          <a:p>
            <a:r>
              <a:rPr lang="nl-NL" dirty="0"/>
              <a:t>Stap 4: Activeren van het energieveld.</a:t>
            </a:r>
          </a:p>
          <a:p>
            <a:endParaRPr lang="nl-NL" dirty="0"/>
          </a:p>
          <a:p>
            <a:r>
              <a:rPr lang="nl-NL" dirty="0"/>
              <a:t>Stap 5: Afronden.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270587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EB24C8DB-5047-483C-8116-4889B3F01E7C}"/>
              </a:ext>
            </a:extLst>
          </p:cNvPr>
          <p:cNvSpPr txBox="1"/>
          <p:nvPr/>
        </p:nvSpPr>
        <p:spPr>
          <a:xfrm>
            <a:off x="881448" y="566101"/>
            <a:ext cx="56841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66C228"/>
                </a:solidFill>
              </a:rPr>
              <a:t>Wat merk je van TT?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Sommige mensen voelen weinig.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Warmte.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Kou.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Tintelingen.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Vitaliteit.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Beetje loom of slaperig.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Of juist heel energiek.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899FA4A4-71FD-4CB8-A200-7D2B49EA7FD6}"/>
              </a:ext>
            </a:extLst>
          </p:cNvPr>
          <p:cNvSpPr txBox="1"/>
          <p:nvPr/>
        </p:nvSpPr>
        <p:spPr>
          <a:xfrm flipH="1">
            <a:off x="881448" y="4382530"/>
            <a:ext cx="6491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66C228"/>
                </a:solidFill>
              </a:rPr>
              <a:t>TT werkt: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Ontspannend.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Stimuleert zelfhelend vermogen en veerkracht.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Haalt de scherpe kantjes ervan af</a:t>
            </a:r>
          </a:p>
        </p:txBody>
      </p:sp>
    </p:spTree>
    <p:extLst>
      <p:ext uri="{BB962C8B-B14F-4D97-AF65-F5344CB8AC3E}">
        <p14:creationId xmlns:p14="http://schemas.microsoft.com/office/powerpoint/2010/main" val="388327671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2369" y="591372"/>
            <a:ext cx="7024744" cy="842541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Complementaire zorg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 descr="Schema_CZ_interventies.VPI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4" y="1243915"/>
            <a:ext cx="8122508" cy="5428734"/>
          </a:xfrm>
        </p:spPr>
      </p:pic>
    </p:spTree>
    <p:extLst>
      <p:ext uri="{BB962C8B-B14F-4D97-AF65-F5344CB8AC3E}">
        <p14:creationId xmlns:p14="http://schemas.microsoft.com/office/powerpoint/2010/main" val="63203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xmlns="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xmlns="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xmlns="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xmlns="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xmlns="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9179DE42-5613-4B35-A1E6-6CCBAA13C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B898B32-3891-4C3A-8F58-C5969D2E9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AE4806D-B8F9-4679-A68A-9BD21C01A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52FB45E9-914E-4471-AC87-E475CD5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xmlns="" id="{C310626D-5743-49D4-8F7D-88C4F8F05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3C195FC1-B568-4C72-9902-34CB35D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xmlns="" id="{EF2BDF77-362C-43F0-8CBB-A969EC2AE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xmlns="" id="{4BE96B01-3929-432D-B8C2-ADBCB74C2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2A6FCDE6-CDE2-4C51-B18E-A95CFB679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9EC3F6B6-6B6A-4922-B2D6-8286072A231F}"/>
              </a:ext>
            </a:extLst>
          </p:cNvPr>
          <p:cNvSpPr txBox="1"/>
          <p:nvPr/>
        </p:nvSpPr>
        <p:spPr>
          <a:xfrm>
            <a:off x="3314352" y="2167467"/>
            <a:ext cx="5220569" cy="2446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Visualisatie</a:t>
            </a:r>
            <a:r>
              <a:rPr lang="en-US" sz="5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oefening</a:t>
            </a:r>
            <a:endParaRPr lang="en-US" sz="5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xmlns="" id="{9D2E8756-2465-473A-BA2A-2DB1D6224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019339" y="3294792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2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9EA7EA7-74F5-4EE2-8E3D-1A10308259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A5CE79B5-7EE4-424D-AD14-5DEFB61B85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696C926F-F999-44BA-8D86-9EAB51D650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xmlns="" id="{248745E7-0AF0-48F9-8E58-2673FC5F4F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xmlns="" id="{9715E81A-D2E0-4431-9370-4E4A9ECA7F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CEDB37A9-282D-4DDB-85AD-B2090A825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xmlns="" id="{533D5933-7F91-4F5E-BC31-42FD0E2D8D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xmlns="" id="{37ADDF68-C9BE-46EA-83DE-2C07DD8396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xmlns="" id="{10D67396-BABD-48A8-A892-CCB5095FA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626DA82A-72C2-4DF6-9CF0-0D1F6B96B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8EE6DC63-4380-4BE0-A68A-8F01162BD1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86C16C40-7C29-4ACC-B851-7E08E459B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DD733AE-DD5E-4C77-8BCD-72BF12A06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51DE90A4-932E-4370-BA07-30F43254C0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6A19CA4A-B208-452A-8BE4-BC6940D33D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B74F8D3E-E618-4DE3-A0CC-B4904BB5D5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xmlns="" id="{299DA406-C54B-4E31-867D-FAF8DCE70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xmlns="" id="{A1E16883-5140-47C4-A9AD-AD6598AC3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xmlns="" id="{4CD848DC-8A2A-4093-9BDD-7AF4B6A27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xmlns="" id="{34635A4D-E9CE-4B78-912A-479EA4512B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xmlns="" id="{D663A5EE-5581-44F3-8F98-688755F63E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xmlns="" id="{B1E84E6A-F5AE-4F4D-98F2-82FE4FCC26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DDE7DDC9-17D4-4686-833D-48F8733B4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6FE6CE5A-D417-4C6C-BDFE-ABC49D5A31A1}"/>
              </a:ext>
            </a:extLst>
          </p:cNvPr>
          <p:cNvSpPr txBox="1"/>
          <p:nvPr/>
        </p:nvSpPr>
        <p:spPr>
          <a:xfrm>
            <a:off x="205946" y="560173"/>
            <a:ext cx="6749555" cy="5481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800" b="1" dirty="0" err="1">
                <a:solidFill>
                  <a:srgbClr val="66C228"/>
                </a:solidFill>
              </a:rPr>
              <a:t>Muziek</a:t>
            </a:r>
            <a:endParaRPr lang="en-US" sz="2800" b="1" dirty="0">
              <a:solidFill>
                <a:srgbClr val="66C228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Muziek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één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van 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laatste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dingen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het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brein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vertrekt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verschillende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verzorgingshuizen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ziet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bewoners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enorm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kunnen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muziek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die hen is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bijgebleven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door het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zingen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liedjes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vroeger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beinvloedt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sfeer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bijzonder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positief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het is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manier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om contact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deze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manier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alleen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hoeven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zijn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Vaak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naar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aanleiding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muziek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allerlei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herinneringen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verhalen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emoties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los die men met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elkaar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met 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verzorging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58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2A69A720-EA7B-47CD-B0D0-1AF7AFAA7782}"/>
              </a:ext>
            </a:extLst>
          </p:cNvPr>
          <p:cNvSpPr txBox="1"/>
          <p:nvPr/>
        </p:nvSpPr>
        <p:spPr>
          <a:xfrm>
            <a:off x="205946" y="733168"/>
            <a:ext cx="77435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6C228"/>
                </a:solidFill>
              </a:rPr>
              <a:t>Muziek en gezondheid:</a:t>
            </a:r>
          </a:p>
          <a:p>
            <a:r>
              <a:rPr lang="nl-NL" sz="2800" b="1" dirty="0">
                <a:solidFill>
                  <a:srgbClr val="66C228"/>
                </a:solidFill>
              </a:rPr>
              <a:t>9 positieve effecten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Muziek vermindert pijn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Muziek verbetert je </a:t>
            </a:r>
            <a:r>
              <a:rPr lang="nl-NL" sz="2400" dirty="0" err="1"/>
              <a:t>workouts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Muziek verbetert je eetpatroon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Muziek helpt je beter slapen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Muziek vermindert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Muziek  helpt bij depressie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Muziek stimuleert de bloedvaten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Muziek versterkt je geheugen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Muziek vergroot je ruimtelijk inzicht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52E0F78A-AD17-4795-AFA4-E7BE9645E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445210" y="1449860"/>
            <a:ext cx="1252152" cy="1617798"/>
          </a:xfrm>
          <a:prstGeom prst="rect">
            <a:avLst/>
          </a:prstGeom>
        </p:spPr>
      </p:pic>
      <p:pic>
        <p:nvPicPr>
          <p:cNvPr id="8" name="Afbeelding 7" descr="Afbeelding met buiten, zitten, groen, dier&#10;&#10;Automatisch gegenereerde beschrijving">
            <a:extLst>
              <a:ext uri="{FF2B5EF4-FFF2-40B4-BE49-F238E27FC236}">
                <a16:creationId xmlns:a16="http://schemas.microsoft.com/office/drawing/2014/main" xmlns="" id="{92B2E378-DCC7-4C71-967B-7390BD80A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717060" y="4461091"/>
            <a:ext cx="3426940" cy="23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6337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8" y="508548"/>
            <a:ext cx="7478333" cy="1320800"/>
          </a:xfrm>
        </p:spPr>
        <p:txBody>
          <a:bodyPr/>
          <a:lstStyle/>
          <a:p>
            <a:r>
              <a:rPr lang="nl-NL" dirty="0"/>
              <a:t>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1273" y="1829348"/>
            <a:ext cx="5752564" cy="4700241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l-NL" dirty="0"/>
              <a:t>Complementaire zorg speelt zich af binnen het zorgberoep </a:t>
            </a:r>
          </a:p>
          <a:p>
            <a:pPr>
              <a:buFont typeface="Arial" charset="0"/>
              <a:buChar char="•"/>
            </a:pPr>
            <a:r>
              <a:rPr lang="nl-NL" dirty="0"/>
              <a:t>Complementaire zorg stelt zich als doel het welbevinden van de zorgvrager te vergroten </a:t>
            </a:r>
          </a:p>
          <a:p>
            <a:pPr>
              <a:buFont typeface="Arial" charset="0"/>
              <a:buChar char="•"/>
            </a:pPr>
            <a:r>
              <a:rPr lang="nl-NL" dirty="0"/>
              <a:t>Uitgangspunt is het holistisch mensbeeld </a:t>
            </a:r>
          </a:p>
          <a:p>
            <a:pPr>
              <a:buFont typeface="Arial" charset="0"/>
              <a:buChar char="•"/>
            </a:pPr>
            <a:r>
              <a:rPr lang="nl-NL" dirty="0"/>
              <a:t>De interventies gebruiken stoffen uit de natuur en/of gaan uit van het energetisch principe </a:t>
            </a:r>
          </a:p>
          <a:p>
            <a:pPr>
              <a:buFont typeface="Arial" charset="0"/>
              <a:buChar char="•"/>
            </a:pPr>
            <a:r>
              <a:rPr lang="nl-NL" dirty="0"/>
              <a:t>De interventies stimuleren het zelfhelend vermogen </a:t>
            </a:r>
          </a:p>
          <a:p>
            <a:pPr>
              <a:buFont typeface="Arial" charset="0"/>
              <a:buChar char="•"/>
            </a:pPr>
            <a:r>
              <a:rPr lang="nl-NL" dirty="0"/>
              <a:t>De kwaliteit van de aanwezigheid en aandacht van de zorgverlener spelen een belangrijke rol in de toegepaste interventies</a:t>
            </a:r>
          </a:p>
          <a:p>
            <a:endParaRPr lang="nl-NL" sz="1500" dirty="0"/>
          </a:p>
          <a:p>
            <a:endParaRPr lang="nl-NL" dirty="0"/>
          </a:p>
        </p:txBody>
      </p:sp>
      <p:graphicFrame>
        <p:nvGraphicFramePr>
          <p:cNvPr id="6" name="Tijdelijke aanduiding voor inhou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0545"/>
              </p:ext>
            </p:extLst>
          </p:nvPr>
        </p:nvGraphicFramePr>
        <p:xfrm>
          <a:off x="-574514" y="1275557"/>
          <a:ext cx="2789681" cy="142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728305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Zoon en demente vader zingen samen in de auto">
            <a:hlinkClick r:id="" action="ppaction://media"/>
            <a:extLst>
              <a:ext uri="{FF2B5EF4-FFF2-40B4-BE49-F238E27FC236}">
                <a16:creationId xmlns:a16="http://schemas.microsoft.com/office/drawing/2014/main" xmlns="" id="{0BAD9A75-D8BB-48EF-8B55-FAF5B5E59E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23568" y="-123568"/>
            <a:ext cx="9267568" cy="70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150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(original) Man In Nursing Home Reacts To Hearing Music From His Era">
            <a:hlinkClick r:id="" action="ppaction://media"/>
            <a:extLst>
              <a:ext uri="{FF2B5EF4-FFF2-40B4-BE49-F238E27FC236}">
                <a16:creationId xmlns:a16="http://schemas.microsoft.com/office/drawing/2014/main" xmlns="" id="{B5A5016A-9B52-4EF4-9655-666C4578ED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9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1561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84DF40D9-219F-4D45-BF1C-CA47B95E7250}"/>
              </a:ext>
            </a:extLst>
          </p:cNvPr>
          <p:cNvSpPr txBox="1"/>
          <p:nvPr/>
        </p:nvSpPr>
        <p:spPr>
          <a:xfrm>
            <a:off x="507999" y="592667"/>
            <a:ext cx="71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66C228"/>
                </a:solidFill>
              </a:rPr>
              <a:t>Klankontspanning / Klankbeleving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6A03A111-D794-475E-AB6C-E4ED90929975}"/>
              </a:ext>
            </a:extLst>
          </p:cNvPr>
          <p:cNvSpPr txBox="1"/>
          <p:nvPr/>
        </p:nvSpPr>
        <p:spPr>
          <a:xfrm>
            <a:off x="1913467" y="3428999"/>
            <a:ext cx="3403600" cy="97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F4C49CFC-731B-46AD-AC5A-D58CAB59D3D9}"/>
              </a:ext>
            </a:extLst>
          </p:cNvPr>
          <p:cNvSpPr txBox="1"/>
          <p:nvPr/>
        </p:nvSpPr>
        <p:spPr>
          <a:xfrm>
            <a:off x="2065867" y="3581399"/>
            <a:ext cx="3403600" cy="97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 descr="Afbeelding met binnen, muziek, muur, tafel&#10;&#10;Automatisch gegenereerde beschrijving">
            <a:extLst>
              <a:ext uri="{FF2B5EF4-FFF2-40B4-BE49-F238E27FC236}">
                <a16:creationId xmlns:a16="http://schemas.microsoft.com/office/drawing/2014/main" xmlns="" id="{45ED257C-7F25-4962-A7CE-AED0E5681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3" y="1291165"/>
            <a:ext cx="5207000" cy="262466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F0339F75-3C0A-4CDD-BD8A-42C37E83935E}"/>
              </a:ext>
            </a:extLst>
          </p:cNvPr>
          <p:cNvSpPr txBox="1"/>
          <p:nvPr/>
        </p:nvSpPr>
        <p:spPr>
          <a:xfrm>
            <a:off x="990601" y="4157133"/>
            <a:ext cx="5410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66C228"/>
                </a:solidFill>
              </a:rPr>
              <a:t>Klank: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Krachtig energetisch medium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Dringt diep door in lichaam en geest.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Geeft Ontspanning, aarding, stilte, evenwicht in eigen kracht.</a:t>
            </a:r>
          </a:p>
        </p:txBody>
      </p:sp>
    </p:spTree>
    <p:extLst>
      <p:ext uri="{BB962C8B-B14F-4D97-AF65-F5344CB8AC3E}">
        <p14:creationId xmlns:p14="http://schemas.microsoft.com/office/powerpoint/2010/main" val="223883793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68475A47-EA02-40E8-A9B3-004CD9E75A79}"/>
              </a:ext>
            </a:extLst>
          </p:cNvPr>
          <p:cNvSpPr txBox="1"/>
          <p:nvPr/>
        </p:nvSpPr>
        <p:spPr>
          <a:xfrm>
            <a:off x="522989" y="515045"/>
            <a:ext cx="5325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66C228"/>
                </a:solidFill>
              </a:rPr>
              <a:t>Klankontspanning</a:t>
            </a:r>
          </a:p>
        </p:txBody>
      </p:sp>
      <p:pic>
        <p:nvPicPr>
          <p:cNvPr id="4" name="Afbeelding 3" descr="Afbeelding met binnen&#10;&#10;Automatisch gegenereerde beschrijving">
            <a:extLst>
              <a:ext uri="{FF2B5EF4-FFF2-40B4-BE49-F238E27FC236}">
                <a16:creationId xmlns:a16="http://schemas.microsoft.com/office/drawing/2014/main" xmlns="" id="{DE47A8E4-C650-46F3-BF41-0FD9218B2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9624" y="2205300"/>
            <a:ext cx="4524316" cy="332714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10A596D0-E280-43CA-BC6C-C3AAE93B5195}"/>
              </a:ext>
            </a:extLst>
          </p:cNvPr>
          <p:cNvSpPr txBox="1"/>
          <p:nvPr/>
        </p:nvSpPr>
        <p:spPr>
          <a:xfrm>
            <a:off x="4490720" y="1818640"/>
            <a:ext cx="322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Angst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Depressie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Spanningen,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Burn-out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Rusteloosheid, weerstand tegen de zorg.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Vermoeidheid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Chronische pijn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Niet lekker in vel zitten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Slecht slapen</a:t>
            </a:r>
          </a:p>
        </p:txBody>
      </p:sp>
    </p:spTree>
    <p:extLst>
      <p:ext uri="{BB962C8B-B14F-4D97-AF65-F5344CB8AC3E}">
        <p14:creationId xmlns:p14="http://schemas.microsoft.com/office/powerpoint/2010/main" val="415890095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6371D94F-CC44-4BFD-B8C0-EE741BA8C176}"/>
              </a:ext>
            </a:extLst>
          </p:cNvPr>
          <p:cNvSpPr txBox="1"/>
          <p:nvPr/>
        </p:nvSpPr>
        <p:spPr>
          <a:xfrm>
            <a:off x="575734" y="675733"/>
            <a:ext cx="38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6C228"/>
                </a:solidFill>
              </a:rPr>
              <a:t>Klankmassage</a:t>
            </a:r>
          </a:p>
        </p:txBody>
      </p:sp>
      <p:sp>
        <p:nvSpPr>
          <p:cNvPr id="3" name="AutoShape 2" descr="https://static.wixstatic.com/media/34979b_e4b87727c27542cd94ea41e372bd4f2d~mv2.jpg/v1/fill/w_444,h_248,al_c,q_80,usm_0.66_1.00_0.01/34979b_e4b87727c27542cd94ea41e372bd4f2d~mv2.webp">
            <a:extLst>
              <a:ext uri="{FF2B5EF4-FFF2-40B4-BE49-F238E27FC236}">
                <a16:creationId xmlns:a16="http://schemas.microsoft.com/office/drawing/2014/main" xmlns="" id="{1448BDBD-05C5-4B93-8A60-3795624C05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0374D974-8C4D-4931-93AE-B2488031B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366" y="2700875"/>
            <a:ext cx="4038925" cy="300445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8B6A0269-3B81-4739-B814-84F0E0C6042B}"/>
              </a:ext>
            </a:extLst>
          </p:cNvPr>
          <p:cNvSpPr txBox="1"/>
          <p:nvPr/>
        </p:nvSpPr>
        <p:spPr>
          <a:xfrm>
            <a:off x="181233" y="1334531"/>
            <a:ext cx="77847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Massage vindt plaats via klankschaal en in het bijzonder de trillingen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Nauwelijks direct lichamelijk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Gekleed lichaam</a:t>
            </a: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CFB79608-B420-4B8D-A0E9-B8B6EFDE1954}"/>
              </a:ext>
            </a:extLst>
          </p:cNvPr>
          <p:cNvSpPr txBox="1"/>
          <p:nvPr/>
        </p:nvSpPr>
        <p:spPr>
          <a:xfrm>
            <a:off x="181233" y="2875005"/>
            <a:ext cx="5807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Ontspannend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Aangenaam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Weldadig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625603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2369" y="591372"/>
            <a:ext cx="7024744" cy="842541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Complementaire zorg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 descr="Schema_CZ_interventies.VPI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4" y="1243915"/>
            <a:ext cx="8122508" cy="5428734"/>
          </a:xfrm>
        </p:spPr>
      </p:pic>
    </p:spTree>
    <p:extLst>
      <p:ext uri="{BB962C8B-B14F-4D97-AF65-F5344CB8AC3E}">
        <p14:creationId xmlns:p14="http://schemas.microsoft.com/office/powerpoint/2010/main" val="612879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1029ED5-F105-4DD2-99C8-1E4422817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D621E68-BF28-4A1C-B1A2-4E55E139E7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E8BBE4D-F0DF-49B9-B75A-99DAC53ACA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E0F07DDC-34A6-46A1-9DE9-2BBE2931A5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2CEB2BF9-B8DB-45B9-86EA-D197B5B1AE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08B5BB34-3801-4E70-A981-FE007635E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38432A75-2CEB-463C-A8F2-ABB50A79F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E7E850B8-C050-4597-8BEB-113FEC9A27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24ACC798-9CEC-4B6F-A8DD-F8E6FCCCF1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1D58A8C6-1294-4CD9-89BC-F1E981A524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F32F2ED6-6143-46C4-A641-72D42732B6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C9652B3-A450-4ED6-8FBF-F536BA60B4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persoon, binnen, hand&#10;&#10;Automatisch gegenereerde beschrijving">
            <a:extLst>
              <a:ext uri="{FF2B5EF4-FFF2-40B4-BE49-F238E27FC236}">
                <a16:creationId xmlns:a16="http://schemas.microsoft.com/office/drawing/2014/main" xmlns="" id="{94774044-754B-4828-ABF2-FC543F8CB4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5" r="818" b="2"/>
          <a:stretch/>
        </p:blipFill>
        <p:spPr>
          <a:xfrm>
            <a:off x="426339" y="571500"/>
            <a:ext cx="829132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7319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EA1F904-DB80-4F0C-905D-95CCFCBB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Huisdieren in verpleeghuis, doen!!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009A6E61-0301-4F82-98BA-CF4F79132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7172" y="2160589"/>
            <a:ext cx="304832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171450" indent="-171450">
              <a:buFont typeface="Wingdings 3" charset="2"/>
              <a:buChar char=""/>
            </a:pPr>
            <a:r>
              <a:rPr lang="en-US" sz="2000" b="1" dirty="0" err="1"/>
              <a:t>Bieden</a:t>
            </a:r>
            <a:r>
              <a:rPr lang="en-US" sz="2000" b="1" dirty="0"/>
              <a:t> </a:t>
            </a:r>
            <a:r>
              <a:rPr lang="en-US" sz="2000" b="1" dirty="0" err="1"/>
              <a:t>steun</a:t>
            </a:r>
            <a:r>
              <a:rPr lang="en-US" sz="2000" b="1" dirty="0"/>
              <a:t> door </a:t>
            </a:r>
            <a:r>
              <a:rPr lang="en-US" sz="2000" b="1" dirty="0" err="1"/>
              <a:t>hun</a:t>
            </a:r>
            <a:r>
              <a:rPr lang="en-US" sz="2000" b="1" dirty="0"/>
              <a:t> </a:t>
            </a:r>
            <a:r>
              <a:rPr lang="en-US" sz="2000" b="1" dirty="0" err="1"/>
              <a:t>gezelschap</a:t>
            </a:r>
            <a:r>
              <a:rPr lang="en-US" sz="2000" b="1" dirty="0"/>
              <a:t>.</a:t>
            </a:r>
          </a:p>
          <a:p>
            <a:pPr marL="171450" indent="-171450">
              <a:buFont typeface="Wingdings 3" charset="2"/>
              <a:buChar char=""/>
            </a:pPr>
            <a:r>
              <a:rPr lang="en-US" sz="2000" b="1" dirty="0"/>
              <a:t>Leiden </a:t>
            </a:r>
            <a:r>
              <a:rPr lang="en-US" sz="2000" b="1" dirty="0" err="1"/>
              <a:t>af</a:t>
            </a:r>
            <a:r>
              <a:rPr lang="en-US" sz="2000" b="1" dirty="0"/>
              <a:t> van </a:t>
            </a:r>
            <a:r>
              <a:rPr lang="en-US" sz="2000" b="1" dirty="0" err="1"/>
              <a:t>ziekte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ongemak</a:t>
            </a:r>
            <a:r>
              <a:rPr lang="en-US" sz="2000" b="1" dirty="0"/>
              <a:t>.</a:t>
            </a:r>
          </a:p>
          <a:p>
            <a:pPr marL="171450" indent="-171450">
              <a:buFont typeface="Wingdings 3" charset="2"/>
              <a:buChar char=""/>
            </a:pPr>
            <a:r>
              <a:rPr lang="en-US" sz="2000" b="1" dirty="0" err="1"/>
              <a:t>Geven</a:t>
            </a:r>
            <a:r>
              <a:rPr lang="en-US" sz="2000" b="1" dirty="0"/>
              <a:t> </a:t>
            </a:r>
            <a:r>
              <a:rPr lang="en-US" sz="2000" b="1" dirty="0" err="1"/>
              <a:t>plezier</a:t>
            </a:r>
            <a:r>
              <a:rPr lang="en-US" sz="2000" b="1" dirty="0"/>
              <a:t>.</a:t>
            </a:r>
          </a:p>
          <a:p>
            <a:pPr marL="171450" indent="-171450">
              <a:buFont typeface="Wingdings 3" charset="2"/>
              <a:buChar char=""/>
            </a:pPr>
            <a:r>
              <a:rPr lang="en-US" sz="2000" b="1" dirty="0" err="1"/>
              <a:t>Maken</a:t>
            </a:r>
            <a:r>
              <a:rPr lang="en-US" sz="2000" b="1" dirty="0"/>
              <a:t> </a:t>
            </a:r>
            <a:r>
              <a:rPr lang="en-US" sz="2000" b="1" dirty="0" err="1"/>
              <a:t>mensen</a:t>
            </a:r>
            <a:r>
              <a:rPr lang="en-US" sz="2000" b="1" dirty="0"/>
              <a:t> </a:t>
            </a:r>
            <a:r>
              <a:rPr lang="en-US" sz="2000" b="1" dirty="0" err="1"/>
              <a:t>actiever</a:t>
            </a:r>
            <a:r>
              <a:rPr lang="en-US" sz="2000" b="1" dirty="0"/>
              <a:t>.</a:t>
            </a:r>
          </a:p>
          <a:p>
            <a:pPr marL="171450" indent="-171450"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6" name="Tijdelijke aanduiding voor afbeelding 5" descr="Afbeelding met binnen, kat, huiskat, zitten&#10;&#10;Automatisch gegenereerde beschrijving">
            <a:extLst>
              <a:ext uri="{FF2B5EF4-FFF2-40B4-BE49-F238E27FC236}">
                <a16:creationId xmlns:a16="http://schemas.microsoft.com/office/drawing/2014/main" xmlns="" id="{3BBAFD83-9246-459A-AF1A-07D9EC9F49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553" r="19780"/>
          <a:stretch/>
        </p:blipFill>
        <p:spPr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57" name="Isosceles Triangle 56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7437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xmlns="" id="{584FC862-BE17-4292-955D-BB5E0539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/>
              <a:t>Huisdieren</a:t>
            </a:r>
            <a:r>
              <a:rPr lang="en-US" sz="2800" b="1" dirty="0"/>
              <a:t> in </a:t>
            </a:r>
            <a:r>
              <a:rPr lang="en-US" sz="2800" b="1" dirty="0" err="1"/>
              <a:t>verpleeghuis</a:t>
            </a:r>
            <a:r>
              <a:rPr lang="en-US" sz="2800" b="1" dirty="0"/>
              <a:t>, </a:t>
            </a:r>
            <a:r>
              <a:rPr lang="en-US" sz="2800" b="1" dirty="0" err="1"/>
              <a:t>doen</a:t>
            </a:r>
            <a:r>
              <a:rPr lang="en-US" sz="2800" b="1" dirty="0"/>
              <a:t>!!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xmlns="" id="{9F51A825-C6E1-4A41-90DF-B5E019DB0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7172" y="2160589"/>
            <a:ext cx="3416266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171450" indent="-171450">
              <a:buFont typeface="Wingdings 3" charset="2"/>
              <a:buChar char=""/>
            </a:pPr>
            <a:r>
              <a:rPr lang="en-US" sz="2000" b="1" dirty="0" err="1"/>
              <a:t>Bewoners</a:t>
            </a:r>
            <a:r>
              <a:rPr lang="en-US" sz="2000" b="1" dirty="0"/>
              <a:t> </a:t>
            </a:r>
            <a:r>
              <a:rPr lang="en-US" sz="2000" b="1" dirty="0" err="1"/>
              <a:t>blijven</a:t>
            </a:r>
            <a:r>
              <a:rPr lang="en-US" sz="2000" b="1" dirty="0"/>
              <a:t> </a:t>
            </a:r>
            <a:r>
              <a:rPr lang="en-US" sz="2000" b="1" dirty="0" err="1"/>
              <a:t>alerter</a:t>
            </a:r>
            <a:r>
              <a:rPr lang="en-US" sz="2000" b="1" dirty="0"/>
              <a:t>.</a:t>
            </a:r>
          </a:p>
          <a:p>
            <a:pPr marL="171450" indent="-171450">
              <a:buFont typeface="Wingdings 3" charset="2"/>
              <a:buChar char=""/>
            </a:pPr>
            <a:r>
              <a:rPr lang="en-US" sz="2000" b="1" dirty="0"/>
              <a:t>De </a:t>
            </a:r>
            <a:r>
              <a:rPr lang="en-US" sz="2000" b="1" dirty="0" err="1"/>
              <a:t>dieren</a:t>
            </a:r>
            <a:r>
              <a:rPr lang="en-US" sz="2000" b="1" dirty="0"/>
              <a:t> </a:t>
            </a:r>
            <a:r>
              <a:rPr lang="en-US" sz="2000" b="1" dirty="0" err="1"/>
              <a:t>zorgen</a:t>
            </a:r>
            <a:r>
              <a:rPr lang="en-US" sz="2000" b="1" dirty="0"/>
              <a:t> </a:t>
            </a:r>
            <a:r>
              <a:rPr lang="en-US" sz="2000" b="1" dirty="0" err="1"/>
              <a:t>voor</a:t>
            </a:r>
            <a:r>
              <a:rPr lang="en-US" sz="2000" b="1" dirty="0"/>
              <a:t> </a:t>
            </a:r>
            <a:r>
              <a:rPr lang="en-US" sz="2000" b="1" dirty="0" err="1"/>
              <a:t>afleiding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iets</a:t>
            </a:r>
            <a:r>
              <a:rPr lang="en-US" sz="2000" b="1" dirty="0"/>
              <a:t> om </a:t>
            </a:r>
            <a:r>
              <a:rPr lang="en-US" sz="2000" b="1" dirty="0" err="1"/>
              <a:t>naar</a:t>
            </a:r>
            <a:r>
              <a:rPr lang="en-US" sz="2000" b="1" dirty="0"/>
              <a:t> </a:t>
            </a:r>
            <a:r>
              <a:rPr lang="en-US" sz="2000" b="1" dirty="0" err="1"/>
              <a:t>uit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kijken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over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praten</a:t>
            </a:r>
            <a:r>
              <a:rPr lang="en-US" sz="2000" b="1" dirty="0"/>
              <a:t>.</a:t>
            </a:r>
          </a:p>
          <a:p>
            <a:pPr marL="171450" indent="-171450">
              <a:buFont typeface="Wingdings 3" charset="2"/>
              <a:buChar char=""/>
            </a:pPr>
            <a:r>
              <a:rPr lang="en-US" sz="2000" b="1" dirty="0"/>
              <a:t>Meer </a:t>
            </a:r>
            <a:r>
              <a:rPr lang="en-US" sz="2000" b="1" dirty="0" err="1"/>
              <a:t>plezier</a:t>
            </a:r>
            <a:r>
              <a:rPr lang="en-US" sz="2000" b="1" dirty="0"/>
              <a:t> (</a:t>
            </a:r>
            <a:r>
              <a:rPr lang="en-US" sz="2000" b="1" dirty="0" err="1"/>
              <a:t>lachen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glimlachen</a:t>
            </a:r>
            <a:r>
              <a:rPr lang="en-US" sz="2000" b="1" dirty="0"/>
              <a:t>) op de </a:t>
            </a:r>
            <a:r>
              <a:rPr lang="en-US" sz="2000" b="1" dirty="0" err="1"/>
              <a:t>afdeling</a:t>
            </a:r>
            <a:r>
              <a:rPr lang="en-US" sz="2000" b="1" dirty="0"/>
              <a:t>.</a:t>
            </a:r>
          </a:p>
          <a:p>
            <a:pPr marL="171450" indent="-171450">
              <a:buFont typeface="Wingdings 3" charset="2"/>
              <a:buChar char=""/>
            </a:pPr>
            <a:r>
              <a:rPr lang="en-US" sz="2000" b="1" dirty="0"/>
              <a:t>De </a:t>
            </a:r>
            <a:r>
              <a:rPr lang="en-US" sz="2000" b="1" dirty="0" err="1"/>
              <a:t>sfeer</a:t>
            </a:r>
            <a:r>
              <a:rPr lang="en-US" sz="2000" b="1" dirty="0"/>
              <a:t> </a:t>
            </a:r>
            <a:r>
              <a:rPr lang="en-US" sz="2000" b="1" dirty="0" err="1"/>
              <a:t>huiselijker</a:t>
            </a:r>
            <a:r>
              <a:rPr lang="en-US" sz="2000" b="1" dirty="0"/>
              <a:t>.</a:t>
            </a:r>
          </a:p>
        </p:txBody>
      </p:sp>
      <p:pic>
        <p:nvPicPr>
          <p:cNvPr id="6" name="Tijdelijke aanduiding voor afbeelding 5" descr="Afbeelding met persoon, zitten, man, binnen&#10;&#10;Automatisch gegenereerde beschrijving">
            <a:extLst>
              <a:ext uri="{FF2B5EF4-FFF2-40B4-BE49-F238E27FC236}">
                <a16:creationId xmlns:a16="http://schemas.microsoft.com/office/drawing/2014/main" xmlns="" id="{E7062E99-3907-489C-93FC-56BA1C9B9E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5453" r="6143"/>
          <a:stretch/>
        </p:blipFill>
        <p:spPr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82" name="Isosceles Triangle 81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4614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Horse Therapy ~ Peyo The Love Stallion Visits Sick People">
            <a:hlinkClick r:id="" action="ppaction://media"/>
            <a:extLst>
              <a:ext uri="{FF2B5EF4-FFF2-40B4-BE49-F238E27FC236}">
                <a16:creationId xmlns:a16="http://schemas.microsoft.com/office/drawing/2014/main" xmlns="" id="{4A2BCAB3-8809-41AB-9323-B20F9DE11E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815546"/>
            <a:ext cx="9144000" cy="869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3513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8" y="508548"/>
            <a:ext cx="7478333" cy="1320800"/>
          </a:xfrm>
        </p:spPr>
        <p:txBody>
          <a:bodyPr/>
          <a:lstStyle/>
          <a:p>
            <a:r>
              <a:rPr lang="nl-NL" dirty="0"/>
              <a:t>Waarom </a:t>
            </a:r>
            <a:r>
              <a:rPr lang="nl-NL" dirty="0" err="1"/>
              <a:t>cz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1273" y="1519707"/>
            <a:ext cx="5752564" cy="48038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altLang="nl-NL" dirty="0">
                <a:ea typeface="ＭＳ Ｐゴシック" charset="-128"/>
              </a:rPr>
              <a:t>Vanuit het perspectief van de zorgverlener:</a:t>
            </a:r>
          </a:p>
          <a:p>
            <a:r>
              <a:rPr lang="nl-NL" altLang="nl-NL" dirty="0">
                <a:ea typeface="ＭＳ Ｐゴシック" charset="-128"/>
              </a:rPr>
              <a:t>Om pijn, angst en onrust te verminderen</a:t>
            </a:r>
          </a:p>
          <a:p>
            <a:r>
              <a:rPr lang="nl-NL" dirty="0">
                <a:ea typeface="ＭＳ Ｐゴシック" charset="-128"/>
              </a:rPr>
              <a:t>Om ontspanning en comfort te bevorderen</a:t>
            </a:r>
          </a:p>
          <a:p>
            <a:r>
              <a:rPr lang="nl-NL" dirty="0">
                <a:ea typeface="ＭＳ Ｐゴシック" charset="-128"/>
              </a:rPr>
              <a:t>Om op een andere manier contact te maken</a:t>
            </a:r>
          </a:p>
          <a:p>
            <a:r>
              <a:rPr lang="nl-NL" dirty="0">
                <a:ea typeface="ＭＳ Ｐゴシック" charset="-128"/>
              </a:rPr>
              <a:t>Om aan te sluiten bij zelfzorg/eigen regie</a:t>
            </a:r>
          </a:p>
          <a:p>
            <a:endParaRPr lang="nl-NL" dirty="0">
              <a:ea typeface="ＭＳ Ｐゴシック" charset="-128"/>
            </a:endParaRPr>
          </a:p>
          <a:p>
            <a:pPr marL="0" indent="0">
              <a:buNone/>
            </a:pPr>
            <a:r>
              <a:rPr lang="nl-NL" dirty="0">
                <a:ea typeface="ＭＳ Ｐゴシック" charset="-128"/>
              </a:rPr>
              <a:t>Vanuit het perspectief van de patiënt:</a:t>
            </a:r>
          </a:p>
          <a:p>
            <a:r>
              <a:rPr lang="nl-NL" dirty="0">
                <a:ea typeface="ＭＳ Ｐゴシック" charset="-128"/>
              </a:rPr>
              <a:t>Om klachten (als gevolg van de aandoening en/of de behandeling) te verminderen</a:t>
            </a:r>
          </a:p>
          <a:p>
            <a:r>
              <a:rPr lang="nl-NL" dirty="0">
                <a:ea typeface="ＭＳ Ｐゴシック" charset="-128"/>
              </a:rPr>
              <a:t>Om het immuunsysteem en de veerkracht te versterken</a:t>
            </a:r>
          </a:p>
          <a:p>
            <a:r>
              <a:rPr lang="nl-NL" dirty="0">
                <a:ea typeface="ＭＳ Ｐゴシック" charset="-128"/>
              </a:rPr>
              <a:t>Om stress te verminderen</a:t>
            </a:r>
          </a:p>
          <a:p>
            <a:r>
              <a:rPr lang="nl-NL" dirty="0">
                <a:ea typeface="ＭＳ Ｐゴシック" charset="-128"/>
              </a:rPr>
              <a:t>Om beter om te kunnen gaan met ziekte en klachten</a:t>
            </a:r>
          </a:p>
          <a:p>
            <a:endParaRPr lang="nl-NL" sz="1500" dirty="0"/>
          </a:p>
          <a:p>
            <a:endParaRPr lang="nl-NL" dirty="0"/>
          </a:p>
        </p:txBody>
      </p:sp>
      <p:graphicFrame>
        <p:nvGraphicFramePr>
          <p:cNvPr id="6" name="Tijdelijke aanduiding voor inhoud 6"/>
          <p:cNvGraphicFramePr>
            <a:graphicFrameLocks/>
          </p:cNvGraphicFramePr>
          <p:nvPr>
            <p:extLst/>
          </p:nvPr>
        </p:nvGraphicFramePr>
        <p:xfrm>
          <a:off x="-574514" y="1275557"/>
          <a:ext cx="2789681" cy="142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428066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chemeClr val="tx1">
                    <a:lumMod val="85000"/>
                    <a:lumOff val="15000"/>
                  </a:schemeClr>
                </a:solidFill>
              </a:rPr>
              <a:t>Relevante organisaties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142BFA2A-77A0-4F60-A32A-685681C84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87063" y="609601"/>
            <a:ext cx="4133472" cy="5175624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rgbClr val="FFFFFF"/>
                </a:solidFill>
              </a:rPr>
              <a:t>Van Praag Instituut</a:t>
            </a:r>
          </a:p>
          <a:p>
            <a:r>
              <a:rPr lang="nl-NL" sz="2400" dirty="0">
                <a:solidFill>
                  <a:srgbClr val="FFFFFF"/>
                </a:solidFill>
              </a:rPr>
              <a:t>Kicozo/De Levensboom</a:t>
            </a:r>
          </a:p>
          <a:p>
            <a:r>
              <a:rPr lang="nl-NL" sz="2400" dirty="0">
                <a:solidFill>
                  <a:srgbClr val="FFFFFF"/>
                </a:solidFill>
              </a:rPr>
              <a:t>V&amp;VN Complementaire Zorg</a:t>
            </a:r>
          </a:p>
          <a:p>
            <a:pPr marL="0" indent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90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1029ED5-F105-4DD2-99C8-1E4422817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D621E68-BF28-4A1C-B1A2-4E55E139E7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E8BBE4D-F0DF-49B9-B75A-99DAC53ACA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E0F07DDC-34A6-46A1-9DE9-2BBE2931A5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2CEB2BF9-B8DB-45B9-86EA-D197B5B1AE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08B5BB34-3801-4E70-A981-FE007635E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38432A75-2CEB-463C-A8F2-ABB50A79F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E7E850B8-C050-4597-8BEB-113FEC9A27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24ACC798-9CEC-4B6F-A8DD-F8E6FCCCF1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1D58A8C6-1294-4CD9-89BC-F1E981A524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F32F2ED6-6143-46C4-A641-72D42732B6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C9652B3-A450-4ED6-8FBF-F536BA60B4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670C19D4-EC82-40C2-8EF1-4CFE9369F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44" r="-1" b="44584"/>
          <a:stretch/>
        </p:blipFill>
        <p:spPr>
          <a:xfrm>
            <a:off x="426339" y="571500"/>
            <a:ext cx="829132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77982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9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06386BE7-2000-43F2-BFA2-83310AB614D7}"/>
              </a:ext>
            </a:extLst>
          </p:cNvPr>
          <p:cNvSpPr txBox="1"/>
          <p:nvPr/>
        </p:nvSpPr>
        <p:spPr>
          <a:xfrm>
            <a:off x="508000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Bloemwoord</a:t>
            </a:r>
            <a:r>
              <a:rPr lang="en-US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: </a:t>
            </a:r>
            <a:r>
              <a:rPr lang="en-US" sz="23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Kaartjes</a:t>
            </a:r>
            <a:r>
              <a:rPr lang="en-US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goed</a:t>
            </a:r>
            <a:r>
              <a:rPr lang="en-US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gevoel</a:t>
            </a:r>
            <a:endParaRPr lang="en-US" sz="23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Positieve </a:t>
            </a:r>
            <a:r>
              <a:rPr lang="en-US" sz="23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inspiratie</a:t>
            </a:r>
            <a:r>
              <a:rPr lang="en-US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elke</a:t>
            </a:r>
            <a:r>
              <a:rPr lang="en-US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dag</a:t>
            </a:r>
            <a:r>
              <a:rPr lang="en-US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3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922B7B57-EED1-46DF-902B-2DD1943F6F93}"/>
              </a:ext>
            </a:extLst>
          </p:cNvPr>
          <p:cNvSpPr txBox="1"/>
          <p:nvPr/>
        </p:nvSpPr>
        <p:spPr>
          <a:xfrm>
            <a:off x="3849631" y="2159331"/>
            <a:ext cx="4322037" cy="3882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Door de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kaartjes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Maak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verbinding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met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jezelf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ander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 je even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stil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bij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het moment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Wordt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het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ervaren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van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een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waardering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tastbaar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op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een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persoonlijke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manier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meeleven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Creëer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voor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jezelf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een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positief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gevoel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B04538C2-0E5F-48AC-805D-2B6F5C74E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2" r="14153" b="-1"/>
          <a:stretch/>
        </p:blipFill>
        <p:spPr>
          <a:xfrm>
            <a:off x="508000" y="2159331"/>
            <a:ext cx="3226863" cy="307993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85E63D2B-DE0E-4BEF-8F35-04FF26291181}"/>
              </a:ext>
            </a:extLst>
          </p:cNvPr>
          <p:cNvSpPr txBox="1"/>
          <p:nvPr/>
        </p:nvSpPr>
        <p:spPr>
          <a:xfrm>
            <a:off x="458828" y="5766603"/>
            <a:ext cx="5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rgbClr val="7030A0"/>
                </a:solidFill>
              </a:rPr>
              <a:t>Van verbinding maken wordt je altijd blij!</a:t>
            </a:r>
          </a:p>
        </p:txBody>
      </p:sp>
    </p:spTree>
    <p:extLst>
      <p:ext uri="{BB962C8B-B14F-4D97-AF65-F5344CB8AC3E}">
        <p14:creationId xmlns:p14="http://schemas.microsoft.com/office/powerpoint/2010/main" val="227374862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E148C432-8D51-48E1-BD51-4075B4E2B778}"/>
              </a:ext>
            </a:extLst>
          </p:cNvPr>
          <p:cNvSpPr txBox="1"/>
          <p:nvPr/>
        </p:nvSpPr>
        <p:spPr>
          <a:xfrm>
            <a:off x="453081" y="724930"/>
            <a:ext cx="735638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6C228"/>
                </a:solidFill>
              </a:rPr>
              <a:t>Sander de </a:t>
            </a:r>
            <a:r>
              <a:rPr lang="nl-NL" sz="2800" b="1" dirty="0" err="1">
                <a:solidFill>
                  <a:srgbClr val="66C228"/>
                </a:solidFill>
              </a:rPr>
              <a:t>Hosson</a:t>
            </a:r>
            <a:endParaRPr lang="nl-NL" sz="2800" b="1" dirty="0">
              <a:solidFill>
                <a:srgbClr val="66C228"/>
              </a:solidFill>
            </a:endParaRP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Ik vind dat een patiënt/mens met een ongeneeslijke ziekte veel meer nodig heeft dan alleen medicatie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Ik denk dat compassie en empathie basiseigenschappen zijn voor elke zorgverlener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Ik denk dat palliatieve zorg zich met name richt op compassie en empathie</a:t>
            </a:r>
          </a:p>
        </p:txBody>
      </p:sp>
      <p:pic>
        <p:nvPicPr>
          <p:cNvPr id="4" name="Afbeelding 3" descr="Afbeelding met pizza, voedsel, binnen, toppings&#10;&#10;Automatisch gegenereerde beschrijving">
            <a:extLst>
              <a:ext uri="{FF2B5EF4-FFF2-40B4-BE49-F238E27FC236}">
                <a16:creationId xmlns:a16="http://schemas.microsoft.com/office/drawing/2014/main" xmlns="" id="{9899A1E3-77AE-449B-AA8D-C76337C52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189838" y="3921001"/>
            <a:ext cx="3682314" cy="256904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02655736-9B46-4A09-B6EC-DC28A2F54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869989" y="4337734"/>
            <a:ext cx="2335426" cy="202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3238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hek, zitten, buiten, houten&#10;&#10;Automatisch gegenereerde beschrijving">
            <a:extLst>
              <a:ext uri="{FF2B5EF4-FFF2-40B4-BE49-F238E27FC236}">
                <a16:creationId xmlns:a16="http://schemas.microsoft.com/office/drawing/2014/main" xmlns="" id="{FE26536D-3000-486C-92C5-07E34A19B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9000"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12333"/>
          <a:stretch/>
        </p:blipFill>
        <p:spPr>
          <a:xfrm>
            <a:off x="20" y="0"/>
            <a:ext cx="9143980" cy="69403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7565A0E0-7DB9-4234-B77A-A233B844AE23}"/>
              </a:ext>
            </a:extLst>
          </p:cNvPr>
          <p:cNvSpPr txBox="1"/>
          <p:nvPr/>
        </p:nvSpPr>
        <p:spPr>
          <a:xfrm>
            <a:off x="4308389" y="4703805"/>
            <a:ext cx="4436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Geneeskunde is soms genezen</a:t>
            </a:r>
          </a:p>
          <a:p>
            <a:endParaRPr lang="nl-NL" b="1" dirty="0"/>
          </a:p>
          <a:p>
            <a:r>
              <a:rPr lang="nl-NL" b="1" dirty="0"/>
              <a:t>       vaak verlichten</a:t>
            </a:r>
          </a:p>
          <a:p>
            <a:endParaRPr lang="nl-NL" b="1" dirty="0"/>
          </a:p>
          <a:p>
            <a:r>
              <a:rPr lang="nl-NL" b="1" dirty="0"/>
              <a:t>              maar altijd troosten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22299486-7279-44A0-B501-7C9BEA011283}"/>
              </a:ext>
            </a:extLst>
          </p:cNvPr>
          <p:cNvSpPr txBox="1"/>
          <p:nvPr/>
        </p:nvSpPr>
        <p:spPr>
          <a:xfrm>
            <a:off x="4184822" y="601362"/>
            <a:ext cx="364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Ambroise Paré: Consoler Toujours</a:t>
            </a:r>
          </a:p>
        </p:txBody>
      </p:sp>
    </p:spTree>
    <p:extLst>
      <p:ext uri="{BB962C8B-B14F-4D97-AF65-F5344CB8AC3E}">
        <p14:creationId xmlns:p14="http://schemas.microsoft.com/office/powerpoint/2010/main" val="2454040961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Alexandro Querevalú -  Blue Sky -">
            <a:hlinkClick r:id="" action="ppaction://media"/>
            <a:extLst>
              <a:ext uri="{FF2B5EF4-FFF2-40B4-BE49-F238E27FC236}">
                <a16:creationId xmlns:a16="http://schemas.microsoft.com/office/drawing/2014/main" xmlns="" id="{23B21042-C142-42A5-ABBC-0AD3259AB0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83292"/>
            <a:ext cx="9432324" cy="72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101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Innerlijke attitude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/>
          </p:nvPr>
        </p:nvGraphicFramePr>
        <p:xfrm>
          <a:off x="323660" y="2026482"/>
          <a:ext cx="7624874" cy="374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6"/>
          <p:cNvGraphicFramePr>
            <a:graphicFrameLocks/>
          </p:cNvGraphicFramePr>
          <p:nvPr>
            <p:extLst/>
          </p:nvPr>
        </p:nvGraphicFramePr>
        <p:xfrm>
          <a:off x="-600274" y="1313186"/>
          <a:ext cx="2789681" cy="142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6100248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Cz</a:t>
            </a:r>
            <a:r>
              <a:rPr lang="nl-NL" dirty="0"/>
              <a:t> gebruik in Nederland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8" y="1543050"/>
            <a:ext cx="6347713" cy="476759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nl-NL" dirty="0">
                <a:ea typeface="ＭＳ Ｐゴシック" charset="-128"/>
              </a:rPr>
              <a:t>30% </a:t>
            </a:r>
            <a:r>
              <a:rPr lang="en-US" altLang="nl-NL" dirty="0" err="1">
                <a:ea typeface="ＭＳ Ｐゴシック" charset="-128"/>
              </a:rPr>
              <a:t>kinderen</a:t>
            </a:r>
            <a:r>
              <a:rPr lang="en-US" altLang="nl-NL" dirty="0">
                <a:ea typeface="ＭＳ Ｐゴシック" charset="-128"/>
              </a:rPr>
              <a:t> </a:t>
            </a:r>
            <a:r>
              <a:rPr lang="en-US" altLang="nl-NL" dirty="0" err="1">
                <a:ea typeface="ＭＳ Ｐゴシック" charset="-128"/>
              </a:rPr>
              <a:t>bij</a:t>
            </a:r>
            <a:r>
              <a:rPr lang="en-US" altLang="nl-NL" dirty="0">
                <a:ea typeface="ＭＳ Ｐゴシック" charset="-128"/>
              </a:rPr>
              <a:t> </a:t>
            </a:r>
            <a:r>
              <a:rPr lang="en-US" altLang="nl-NL" dirty="0" err="1">
                <a:ea typeface="ＭＳ Ｐゴシック" charset="-128"/>
              </a:rPr>
              <a:t>kinderarts</a:t>
            </a:r>
            <a:r>
              <a:rPr lang="en-US" altLang="nl-NL" dirty="0">
                <a:ea typeface="ＭＳ Ｐゴシック" charset="-128"/>
              </a:rPr>
              <a:t> (</a:t>
            </a:r>
            <a:r>
              <a:rPr lang="en-US" altLang="nl-NL" dirty="0" err="1">
                <a:ea typeface="ＭＳ Ｐゴシック" charset="-128"/>
              </a:rPr>
              <a:t>Vlieger</a:t>
            </a:r>
            <a:r>
              <a:rPr lang="en-US" altLang="nl-NL" dirty="0">
                <a:ea typeface="ＭＳ Ｐゴシック" charset="-128"/>
              </a:rPr>
              <a:t> 2006)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nl-NL" dirty="0">
                <a:ea typeface="ＭＳ Ｐゴシック" charset="-128"/>
              </a:rPr>
              <a:t>41-43% </a:t>
            </a:r>
            <a:r>
              <a:rPr lang="en-US" altLang="nl-NL" dirty="0" err="1">
                <a:ea typeface="ＭＳ Ｐゴシック" charset="-128"/>
              </a:rPr>
              <a:t>Marokkaanse</a:t>
            </a:r>
            <a:r>
              <a:rPr lang="en-US" altLang="nl-NL" dirty="0">
                <a:ea typeface="ＭＳ Ｐゴシック" charset="-128"/>
              </a:rPr>
              <a:t> </a:t>
            </a:r>
            <a:r>
              <a:rPr lang="en-US" altLang="nl-NL" dirty="0" err="1">
                <a:ea typeface="ＭＳ Ｐゴシック" charset="-128"/>
              </a:rPr>
              <a:t>en</a:t>
            </a:r>
            <a:r>
              <a:rPr lang="en-US" altLang="nl-NL" dirty="0">
                <a:ea typeface="ＭＳ Ｐゴシック" charset="-128"/>
              </a:rPr>
              <a:t> </a:t>
            </a:r>
            <a:r>
              <a:rPr lang="en-US" altLang="nl-NL" dirty="0" err="1">
                <a:ea typeface="ＭＳ Ｐゴシック" charset="-128"/>
              </a:rPr>
              <a:t>Turkse</a:t>
            </a:r>
            <a:r>
              <a:rPr lang="en-US" altLang="nl-NL" dirty="0">
                <a:ea typeface="ＭＳ Ｐゴシック" charset="-128"/>
              </a:rPr>
              <a:t> </a:t>
            </a:r>
            <a:r>
              <a:rPr lang="en-US" altLang="nl-NL" dirty="0" err="1">
                <a:ea typeface="ＭＳ Ｐゴシック" charset="-128"/>
              </a:rPr>
              <a:t>kinderen</a:t>
            </a:r>
            <a:r>
              <a:rPr lang="en-US" altLang="nl-NL" dirty="0">
                <a:ea typeface="ＭＳ Ｐゴシック" charset="-128"/>
              </a:rPr>
              <a:t> </a:t>
            </a:r>
            <a:r>
              <a:rPr lang="en-US" altLang="nl-NL" dirty="0" err="1">
                <a:ea typeface="ＭＳ Ｐゴシック" charset="-128"/>
              </a:rPr>
              <a:t>bij</a:t>
            </a:r>
            <a:r>
              <a:rPr lang="en-US" altLang="nl-NL" dirty="0">
                <a:ea typeface="ＭＳ Ｐゴシック" charset="-128"/>
              </a:rPr>
              <a:t> </a:t>
            </a:r>
            <a:r>
              <a:rPr lang="en-US" altLang="nl-NL" dirty="0" err="1">
                <a:ea typeface="ＭＳ Ｐゴシック" charset="-128"/>
              </a:rPr>
              <a:t>een</a:t>
            </a:r>
            <a:r>
              <a:rPr lang="en-US" altLang="nl-NL" dirty="0">
                <a:ea typeface="ＭＳ Ｐゴシック" charset="-128"/>
              </a:rPr>
              <a:t> </a:t>
            </a:r>
            <a:r>
              <a:rPr lang="en-US" altLang="nl-NL" dirty="0" err="1">
                <a:ea typeface="ＭＳ Ｐゴシック" charset="-128"/>
              </a:rPr>
              <a:t>kinderarts</a:t>
            </a:r>
            <a:r>
              <a:rPr lang="en-US" altLang="nl-NL" dirty="0">
                <a:ea typeface="ＭＳ Ｐゴシック" charset="-128"/>
              </a:rPr>
              <a:t> (Jong et al 2014)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nl-NL" dirty="0">
                <a:ea typeface="ＭＳ Ｐゴシック" charset="-128"/>
              </a:rPr>
              <a:t>42% </a:t>
            </a:r>
            <a:r>
              <a:rPr lang="en-US" altLang="nl-NL" dirty="0" err="1">
                <a:ea typeface="ＭＳ Ｐゴシック" charset="-128"/>
              </a:rPr>
              <a:t>kinderen</a:t>
            </a:r>
            <a:r>
              <a:rPr lang="en-US" altLang="nl-NL" dirty="0">
                <a:ea typeface="ＭＳ Ｐゴシック" charset="-128"/>
              </a:rPr>
              <a:t> met </a:t>
            </a:r>
            <a:r>
              <a:rPr lang="en-US" altLang="nl-NL" dirty="0" err="1">
                <a:ea typeface="ＭＳ Ｐゴシック" charset="-128"/>
              </a:rPr>
              <a:t>kanker</a:t>
            </a:r>
            <a:r>
              <a:rPr lang="en-US" altLang="nl-NL" dirty="0">
                <a:ea typeface="ＭＳ Ｐゴシック" charset="-128"/>
              </a:rPr>
              <a:t> (</a:t>
            </a:r>
            <a:r>
              <a:rPr lang="en-US" altLang="nl-NL" dirty="0" err="1">
                <a:ea typeface="ＭＳ Ｐゴシック" charset="-128"/>
              </a:rPr>
              <a:t>Singendonk</a:t>
            </a:r>
            <a:r>
              <a:rPr lang="en-US" altLang="nl-NL" dirty="0">
                <a:ea typeface="ＭＳ Ｐゴシック" charset="-128"/>
              </a:rPr>
              <a:t> et al 2013)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nl-NL" dirty="0">
                <a:ea typeface="ＭＳ Ｐゴシック" charset="-128"/>
              </a:rPr>
              <a:t>44% </a:t>
            </a:r>
            <a:r>
              <a:rPr lang="en-US" altLang="nl-NL" dirty="0" err="1">
                <a:ea typeface="ＭＳ Ｐゴシック" charset="-128"/>
              </a:rPr>
              <a:t>vrouwen</a:t>
            </a:r>
            <a:r>
              <a:rPr lang="en-US" altLang="nl-NL" dirty="0">
                <a:ea typeface="ＭＳ Ｐゴシック" charset="-128"/>
              </a:rPr>
              <a:t> met </a:t>
            </a:r>
            <a:r>
              <a:rPr lang="en-US" altLang="nl-NL" dirty="0" err="1">
                <a:ea typeface="ＭＳ Ｐゴシック" charset="-128"/>
              </a:rPr>
              <a:t>borstkanker</a:t>
            </a:r>
            <a:r>
              <a:rPr lang="en-US" altLang="nl-NL" dirty="0">
                <a:ea typeface="ＭＳ Ｐゴシック" charset="-128"/>
              </a:rPr>
              <a:t> (Martens et al 2013)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nl-NL" dirty="0">
                <a:ea typeface="ＭＳ Ｐゴシック" charset="-128"/>
              </a:rPr>
              <a:t>42% </a:t>
            </a:r>
            <a:r>
              <a:rPr lang="en-US" altLang="nl-NL" dirty="0" err="1">
                <a:ea typeface="ＭＳ Ｐゴシック" charset="-128"/>
              </a:rPr>
              <a:t>ambulante</a:t>
            </a:r>
            <a:r>
              <a:rPr lang="en-US" altLang="nl-NL" dirty="0">
                <a:ea typeface="ＭＳ Ｐゴシック" charset="-128"/>
              </a:rPr>
              <a:t> GGZ-</a:t>
            </a:r>
            <a:r>
              <a:rPr lang="en-US" altLang="nl-NL" dirty="0" err="1">
                <a:ea typeface="ＭＳ Ｐゴシック" charset="-128"/>
              </a:rPr>
              <a:t>cliënten</a:t>
            </a:r>
            <a:r>
              <a:rPr lang="en-US" altLang="nl-NL" dirty="0">
                <a:ea typeface="ＭＳ Ｐゴシック" charset="-128"/>
              </a:rPr>
              <a:t> (</a:t>
            </a:r>
            <a:r>
              <a:rPr lang="en-US" altLang="nl-NL" dirty="0" err="1">
                <a:ea typeface="ＭＳ Ｐゴシック" charset="-128"/>
              </a:rPr>
              <a:t>Hoenders</a:t>
            </a:r>
            <a:r>
              <a:rPr lang="en-US" altLang="nl-NL" dirty="0">
                <a:ea typeface="ＭＳ Ｐゴシック" charset="-128"/>
              </a:rPr>
              <a:t> 2004)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nl-NL" dirty="0">
                <a:ea typeface="ＭＳ Ｐゴシック" charset="-128"/>
              </a:rPr>
              <a:t>30-60% in de </a:t>
            </a:r>
            <a:r>
              <a:rPr lang="en-US" altLang="nl-NL" dirty="0" err="1">
                <a:ea typeface="ＭＳ Ｐゴシック" charset="-128"/>
              </a:rPr>
              <a:t>palliatieve</a:t>
            </a:r>
            <a:r>
              <a:rPr lang="en-US" altLang="nl-NL" dirty="0">
                <a:ea typeface="ＭＳ Ｐゴシック" charset="-128"/>
              </a:rPr>
              <a:t> </a:t>
            </a:r>
            <a:r>
              <a:rPr lang="en-US" altLang="nl-NL" dirty="0" err="1">
                <a:ea typeface="ＭＳ Ｐゴシック" charset="-128"/>
              </a:rPr>
              <a:t>zorg</a:t>
            </a:r>
            <a:r>
              <a:rPr lang="en-US" altLang="nl-NL" dirty="0">
                <a:ea typeface="ＭＳ Ｐゴシック" charset="-128"/>
              </a:rPr>
              <a:t> (De </a:t>
            </a:r>
            <a:r>
              <a:rPr lang="en-US" altLang="nl-NL" dirty="0" err="1">
                <a:ea typeface="ＭＳ Ｐゴシック" charset="-128"/>
              </a:rPr>
              <a:t>Graaff</a:t>
            </a:r>
            <a:r>
              <a:rPr lang="en-US" altLang="nl-NL" dirty="0">
                <a:ea typeface="ＭＳ Ｐゴシック" charset="-128"/>
              </a:rPr>
              <a:t> 1999, </a:t>
            </a:r>
            <a:r>
              <a:rPr lang="en-US" altLang="nl-NL" dirty="0" err="1">
                <a:ea typeface="ＭＳ Ｐゴシック" charset="-128"/>
              </a:rPr>
              <a:t>Visser</a:t>
            </a:r>
            <a:r>
              <a:rPr lang="en-US" altLang="nl-NL" dirty="0">
                <a:ea typeface="ＭＳ Ｐゴシック" charset="-128"/>
              </a:rPr>
              <a:t> et al 2008)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nl-NL" dirty="0">
                <a:ea typeface="ＭＳ Ｐゴシック" charset="-128"/>
              </a:rPr>
              <a:t>86% </a:t>
            </a:r>
            <a:r>
              <a:rPr lang="en-US" altLang="nl-NL" dirty="0" err="1">
                <a:ea typeface="ＭＳ Ｐゴシック" charset="-128"/>
              </a:rPr>
              <a:t>mensen</a:t>
            </a:r>
            <a:r>
              <a:rPr lang="en-US" altLang="nl-NL" dirty="0">
                <a:ea typeface="ＭＳ Ｐゴシック" charset="-128"/>
              </a:rPr>
              <a:t> met </a:t>
            </a:r>
            <a:r>
              <a:rPr lang="en-US" altLang="nl-NL" dirty="0" err="1">
                <a:ea typeface="ＭＳ Ｐゴシック" charset="-128"/>
              </a:rPr>
              <a:t>gewrichtsklachten</a:t>
            </a:r>
            <a:r>
              <a:rPr lang="en-US" altLang="nl-NL" dirty="0">
                <a:ea typeface="ＭＳ Ｐゴシック" charset="-128"/>
              </a:rPr>
              <a:t> (Jong et al 2012)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nl-NL" dirty="0">
                <a:ea typeface="ＭＳ Ｐゴシック" charset="-128"/>
              </a:rPr>
              <a:t>± 60% </a:t>
            </a:r>
            <a:r>
              <a:rPr lang="en-US" altLang="nl-NL" dirty="0" err="1">
                <a:ea typeface="ＭＳ Ｐゴシック" charset="-128"/>
              </a:rPr>
              <a:t>vertelt</a:t>
            </a:r>
            <a:r>
              <a:rPr lang="en-US" altLang="nl-NL" dirty="0">
                <a:ea typeface="ＭＳ Ｐゴシック" charset="-128"/>
              </a:rPr>
              <a:t> CZ-</a:t>
            </a:r>
            <a:r>
              <a:rPr lang="en-US" altLang="nl-NL" dirty="0" err="1">
                <a:ea typeface="ＭＳ Ｐゴシック" charset="-128"/>
              </a:rPr>
              <a:t>gebruik</a:t>
            </a:r>
            <a:r>
              <a:rPr lang="en-US" altLang="nl-NL" dirty="0">
                <a:ea typeface="ＭＳ Ｐゴシック" charset="-128"/>
              </a:rPr>
              <a:t> </a:t>
            </a:r>
            <a:r>
              <a:rPr lang="en-US" altLang="nl-NL" dirty="0" err="1">
                <a:ea typeface="ＭＳ Ｐゴシック" charset="-128"/>
              </a:rPr>
              <a:t>niet</a:t>
            </a:r>
            <a:r>
              <a:rPr lang="en-US" altLang="nl-NL" dirty="0">
                <a:ea typeface="ＭＳ Ｐゴシック" charset="-128"/>
              </a:rPr>
              <a:t> </a:t>
            </a:r>
            <a:r>
              <a:rPr lang="en-US" altLang="nl-NL" dirty="0" err="1">
                <a:ea typeface="ＭＳ Ｐゴシック" charset="-128"/>
              </a:rPr>
              <a:t>aan</a:t>
            </a:r>
            <a:r>
              <a:rPr lang="en-US" altLang="nl-NL" dirty="0">
                <a:ea typeface="ＭＳ Ｐゴシック" charset="-128"/>
              </a:rPr>
              <a:t> arts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61505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chermafbeelding 2015-10-08 om 18.46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8" y="1372562"/>
            <a:ext cx="6654599" cy="4380545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96065" y="661676"/>
            <a:ext cx="7024744" cy="710886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92% van de ziekenhuizen biedt </a:t>
            </a:r>
            <a:r>
              <a:rPr lang="nl-NL" dirty="0" err="1"/>
              <a:t>cz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236432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6324600" cy="11430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Ethisch</a:t>
            </a:r>
            <a:r>
              <a:rPr lang="en-US" dirty="0"/>
              <a:t> </a:t>
            </a:r>
            <a:r>
              <a:rPr lang="en-US" dirty="0" err="1"/>
              <a:t>raamwerk</a:t>
            </a:r>
            <a:endParaRPr lang="en-US" dirty="0"/>
          </a:p>
        </p:txBody>
      </p:sp>
      <p:graphicFrame>
        <p:nvGraphicFramePr>
          <p:cNvPr id="220192" name="Group 32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90150" y="1534733"/>
          <a:ext cx="8291849" cy="3616815"/>
        </p:xfrm>
        <a:graphic>
          <a:graphicData uri="http://schemas.openxmlformats.org/drawingml/2006/table">
            <a:tbl>
              <a:tblPr/>
              <a:tblGrid>
                <a:gridCol w="1129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2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29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167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3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Effectief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8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Ja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Nee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74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Veilig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Ja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Toepassen/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aanbevelen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Tolereren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7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Nee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Monitoren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Afraden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20190" name="Text Box 30"/>
          <p:cNvSpPr txBox="1">
            <a:spLocks noChangeArrowheads="1"/>
          </p:cNvSpPr>
          <p:nvPr/>
        </p:nvSpPr>
        <p:spPr bwMode="auto">
          <a:xfrm>
            <a:off x="5257800" y="58674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latin typeface="Times New Roman" charset="0"/>
              </a:rPr>
              <a:t>Cohen M. </a:t>
            </a:r>
            <a:r>
              <a:rPr lang="en-US" sz="2000" i="1">
                <a:solidFill>
                  <a:schemeClr val="tx2"/>
                </a:solidFill>
                <a:latin typeface="Times New Roman" charset="0"/>
              </a:rPr>
              <a:t>Pediatrics</a:t>
            </a:r>
            <a:r>
              <a:rPr lang="en-US" sz="2000">
                <a:solidFill>
                  <a:schemeClr val="tx2"/>
                </a:solidFill>
                <a:latin typeface="Times New Roman" charset="0"/>
              </a:rPr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311366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2369" y="591372"/>
            <a:ext cx="7024744" cy="842541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Complementaire zorg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 descr="Schema_CZ_interventies.VPI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4" y="1243915"/>
            <a:ext cx="8122508" cy="5428734"/>
          </a:xfrm>
        </p:spPr>
      </p:pic>
    </p:spTree>
    <p:extLst>
      <p:ext uri="{BB962C8B-B14F-4D97-AF65-F5344CB8AC3E}">
        <p14:creationId xmlns:p14="http://schemas.microsoft.com/office/powerpoint/2010/main" val="118377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AA9E0C16-D65D-4B74-8672-2EE4CEB5CBB8}"/>
              </a:ext>
            </a:extLst>
          </p:cNvPr>
          <p:cNvSpPr txBox="1"/>
          <p:nvPr/>
        </p:nvSpPr>
        <p:spPr>
          <a:xfrm>
            <a:off x="411891" y="849869"/>
            <a:ext cx="691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66C228"/>
                </a:solidFill>
              </a:rPr>
              <a:t>Aan de slag met geurbeleving</a:t>
            </a:r>
          </a:p>
        </p:txBody>
      </p:sp>
      <p:pic>
        <p:nvPicPr>
          <p:cNvPr id="4" name="Afbeelding 3" descr="Afbeelding met plant, bloem, vaas, tafel&#10;&#10;Automatisch gegenereerde beschrijving">
            <a:extLst>
              <a:ext uri="{FF2B5EF4-FFF2-40B4-BE49-F238E27FC236}">
                <a16:creationId xmlns:a16="http://schemas.microsoft.com/office/drawing/2014/main" xmlns="" id="{119C3765-CE39-4D41-9322-C02DBCA01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90838" y="1560384"/>
            <a:ext cx="6350000" cy="47752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A4F98098-3621-4930-89F5-5821BA29AEED}"/>
              </a:ext>
            </a:extLst>
          </p:cNvPr>
          <p:cNvSpPr txBox="1"/>
          <p:nvPr/>
        </p:nvSpPr>
        <p:spPr>
          <a:xfrm>
            <a:off x="1397000" y="5816600"/>
            <a:ext cx="635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3" tooltip="http://radiocucina.blogspot.com/2011/06/whos-afraid-of-red-yellow-and-blue-part_12.html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4" tooltip="https://creativecommons.org/licenses/by-nc-sa/3.0/"/>
              </a:rPr>
              <a:t>CC BY-SA-NC</a:t>
            </a:r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360744844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971</Words>
  <Application>Microsoft Office PowerPoint</Application>
  <PresentationFormat>Diavoorstelling (4:3)</PresentationFormat>
  <Paragraphs>202</Paragraphs>
  <Slides>35</Slides>
  <Notes>6</Notes>
  <HiddenSlides>0</HiddenSlides>
  <MMClips>4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6" baseType="lpstr">
      <vt:lpstr>Facet</vt:lpstr>
      <vt:lpstr>Complementaire zorg </vt:lpstr>
      <vt:lpstr>Kenmerken</vt:lpstr>
      <vt:lpstr>Waarom cz?</vt:lpstr>
      <vt:lpstr>Innerlijke attitude</vt:lpstr>
      <vt:lpstr>Cz gebruik in Nederland</vt:lpstr>
      <vt:lpstr>92% van de ziekenhuizen biedt cz</vt:lpstr>
      <vt:lpstr>Ethisch raamwerk</vt:lpstr>
      <vt:lpstr>Complementaire zorg </vt:lpstr>
      <vt:lpstr>PowerPoint-presentatie</vt:lpstr>
      <vt:lpstr>PowerPoint-presentatie</vt:lpstr>
      <vt:lpstr>Complementaire zorg </vt:lpstr>
      <vt:lpstr>PowerPoint-presentatie</vt:lpstr>
      <vt:lpstr>PowerPoint-presentatie</vt:lpstr>
      <vt:lpstr>PowerPoint-presentatie</vt:lpstr>
      <vt:lpstr>PowerPoint-presentatie</vt:lpstr>
      <vt:lpstr>Complementaire zorg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Complementaire zorg </vt:lpstr>
      <vt:lpstr>PowerPoint-presentatie</vt:lpstr>
      <vt:lpstr>Huisdieren in verpleeghuis, doen!!</vt:lpstr>
      <vt:lpstr>Huisdieren in verpleeghuis, doen!!</vt:lpstr>
      <vt:lpstr>PowerPoint-presentatie</vt:lpstr>
      <vt:lpstr>Relevante organisaties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Complementaire zorg</dc:title>
  <dc:creator>Brigitte Sprenkels</dc:creator>
  <cp:lastModifiedBy>Louise Smit</cp:lastModifiedBy>
  <cp:revision>18</cp:revision>
  <cp:lastPrinted>2019-02-20T14:02:13Z</cp:lastPrinted>
  <dcterms:created xsi:type="dcterms:W3CDTF">2019-02-20T10:36:50Z</dcterms:created>
  <dcterms:modified xsi:type="dcterms:W3CDTF">2019-03-08T20:37:45Z</dcterms:modified>
</cp:coreProperties>
</file>