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</p:sldMasterIdLst>
  <p:sldIdLst>
    <p:sldId id="259" r:id="rId15"/>
    <p:sldId id="258" r:id="rId16"/>
    <p:sldId id="278" r:id="rId17"/>
    <p:sldId id="281" r:id="rId18"/>
    <p:sldId id="282" r:id="rId19"/>
    <p:sldId id="297" r:id="rId20"/>
    <p:sldId id="291" r:id="rId21"/>
    <p:sldId id="283" r:id="rId22"/>
    <p:sldId id="287" r:id="rId23"/>
    <p:sldId id="285" r:id="rId24"/>
    <p:sldId id="290" r:id="rId25"/>
    <p:sldId id="289" r:id="rId26"/>
    <p:sldId id="293" r:id="rId27"/>
    <p:sldId id="298" r:id="rId28"/>
    <p:sldId id="286" r:id="rId29"/>
    <p:sldId id="308" r:id="rId30"/>
    <p:sldId id="305" r:id="rId31"/>
    <p:sldId id="296" r:id="rId32"/>
    <p:sldId id="295" r:id="rId33"/>
    <p:sldId id="306" r:id="rId34"/>
    <p:sldId id="294" r:id="rId35"/>
    <p:sldId id="284" r:id="rId36"/>
    <p:sldId id="301" r:id="rId37"/>
    <p:sldId id="300" r:id="rId38"/>
    <p:sldId id="307" r:id="rId39"/>
    <p:sldId id="303" r:id="rId40"/>
    <p:sldId id="304" r:id="rId41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B5F"/>
    <a:srgbClr val="FFE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02" y="-3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806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097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313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166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955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096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142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294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8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454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965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2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089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159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12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165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618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696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62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857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53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974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762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989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077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772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243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6785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191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39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770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042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486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744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355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325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342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222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846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78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33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064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89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155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290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913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355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246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303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2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220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19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715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681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748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721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747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93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71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4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92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15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69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15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65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91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98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0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72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15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72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7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46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59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68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741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91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98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0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72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155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72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23-6-2019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71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46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592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683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74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540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81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624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530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84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23-6-2019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470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56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447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19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974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194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54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8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624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5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23-6-2019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847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47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566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447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1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974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194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540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81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6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23-6-2019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530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847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470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566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447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19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974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194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647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6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23-6-2019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478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11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827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19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999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824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462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287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562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6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23-6-2019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807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070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99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710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510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531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194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211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98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/>
              <a:t>23-6-2019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1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7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2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8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40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3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0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0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4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4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4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23-6-2019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5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64332" y="195486"/>
            <a:ext cx="597443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Café Doodgewoon, </a:t>
            </a:r>
            <a:r>
              <a:rPr lang="nl-NL" sz="28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Roosendaal</a:t>
            </a:r>
            <a:endParaRPr lang="nl-NL" sz="2800" dirty="0" smtClean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l"/>
            <a:r>
              <a:rPr lang="nl-NL" sz="28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26</a:t>
            </a:r>
            <a:r>
              <a:rPr lang="nl-NL" sz="28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nl-NL" sz="28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juni 2019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1347614"/>
            <a:ext cx="5974432" cy="3528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buClr>
                <a:srgbClr val="FFE38B"/>
              </a:buClr>
              <a:buSzPct val="65000"/>
            </a:pPr>
            <a:endParaRPr lang="nl-NL" sz="24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l">
              <a:lnSpc>
                <a:spcPct val="150000"/>
              </a:lnSpc>
              <a:buClr>
                <a:srgbClr val="FFE38B"/>
              </a:buClr>
              <a:buSzPct val="65000"/>
            </a:pPr>
            <a:r>
              <a:rPr lang="nl-NL" sz="3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Met het einde in zicht</a:t>
            </a:r>
          </a:p>
          <a:p>
            <a:pPr algn="l">
              <a:lnSpc>
                <a:spcPct val="150000"/>
              </a:lnSpc>
              <a:buClr>
                <a:srgbClr val="FFE38B"/>
              </a:buClr>
              <a:buSzPct val="65000"/>
            </a:pPr>
            <a:r>
              <a:rPr lang="nl-NL" sz="2800" b="1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Communiceren in de palliatieve zorg</a:t>
            </a:r>
          </a:p>
          <a:p>
            <a:pPr algn="l">
              <a:lnSpc>
                <a:spcPct val="150000"/>
              </a:lnSpc>
              <a:buClr>
                <a:srgbClr val="FFE38B"/>
              </a:buClr>
              <a:buSzPct val="65000"/>
            </a:pPr>
            <a:endParaRPr lang="nl-NL" sz="2800" b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l">
              <a:lnSpc>
                <a:spcPct val="150000"/>
              </a:lnSpc>
              <a:buClr>
                <a:srgbClr val="FFE38B"/>
              </a:buClr>
              <a:buSzPct val="65000"/>
            </a:pPr>
            <a:r>
              <a:rPr lang="nl-NL" sz="2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Willemjan Slort, huisarts</a:t>
            </a:r>
          </a:p>
          <a:p>
            <a:pPr marL="342900" indent="-34290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Onderzoek: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Zoeken in </a:t>
            </a: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literatuur</a:t>
            </a:r>
            <a:endParaRPr lang="nl-NL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Interviews </a:t>
            </a: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patiënten </a:t>
            </a: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en naasten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Focusgroepen </a:t>
            </a: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huisartsen</a:t>
            </a:r>
            <a:endParaRPr lang="nl-NL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Enquêtes  SCEN-artsen en </a:t>
            </a:r>
            <a:r>
              <a:rPr lang="nl-NL" sz="240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pall</a:t>
            </a: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. consulenten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400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AAA-lijst =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19 items voor goede communicatie</a:t>
            </a:r>
          </a:p>
          <a:p>
            <a:pPr algn="l">
              <a:lnSpc>
                <a:spcPct val="150000"/>
              </a:lnSpc>
              <a:buClr>
                <a:srgbClr val="FFE38B"/>
              </a:buClr>
              <a:buSzPct val="65000"/>
            </a:pPr>
            <a:endParaRPr lang="nl-NL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8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AAA lijst: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HOE?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1</a:t>
            </a:r>
            <a:r>
              <a:rPr lang="nl-NL" sz="2400" baseline="300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e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 A = </a:t>
            </a:r>
            <a:r>
              <a:rPr lang="nl-NL" sz="2400" b="1" dirty="0" smtClean="0">
                <a:solidFill>
                  <a:schemeClr val="bg2">
                    <a:lumMod val="90000"/>
                  </a:schemeClr>
                </a:solidFill>
                <a:latin typeface="Calibri Light" panose="020F0302020204030204" pitchFamily="34" charset="0"/>
              </a:rPr>
              <a:t>AANWEZIGHEID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WAAROVER?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2</a:t>
            </a:r>
            <a:r>
              <a:rPr lang="nl-NL" sz="2400" baseline="300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e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 A = </a:t>
            </a:r>
            <a:r>
              <a:rPr lang="nl-NL" sz="2400" b="1" dirty="0" smtClean="0">
                <a:solidFill>
                  <a:schemeClr val="bg2">
                    <a:lumMod val="90000"/>
                  </a:schemeClr>
                </a:solidFill>
                <a:latin typeface="Calibri Light" panose="020F0302020204030204" pitchFamily="34" charset="0"/>
              </a:rPr>
              <a:t>ACTUELE ONDERWERPEN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3</a:t>
            </a:r>
            <a:r>
              <a:rPr lang="nl-NL" sz="2400" baseline="300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e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 A = </a:t>
            </a:r>
            <a:r>
              <a:rPr lang="nl-NL" sz="2400" b="1" dirty="0" smtClean="0">
                <a:solidFill>
                  <a:schemeClr val="bg2">
                    <a:lumMod val="90000"/>
                  </a:schemeClr>
                </a:solidFill>
                <a:latin typeface="Calibri Light" panose="020F0302020204030204" pitchFamily="34" charset="0"/>
              </a:rPr>
              <a:t>ANTICIPEREN</a:t>
            </a:r>
            <a:endParaRPr lang="nl-NL" sz="2400" b="1" dirty="0">
              <a:solidFill>
                <a:schemeClr val="bg2">
                  <a:lumMod val="90000"/>
                </a:schemeClr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BFC911F-476D-41F5-86E0-0AB31A43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>
                <a:solidFill>
                  <a:schemeClr val="tx2"/>
                </a:solidFill>
              </a:rPr>
              <a:t>AAA </a:t>
            </a:r>
            <a:r>
              <a:rPr lang="nl-NL" dirty="0" smtClean="0">
                <a:solidFill>
                  <a:schemeClr val="tx2"/>
                </a:solidFill>
              </a:rPr>
              <a:t>Checklist</a:t>
            </a: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13057368-AB44-4C5F-AC2F-25B547D4B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>
            <a:normAutofit lnSpcReduction="10000"/>
          </a:bodyPr>
          <a:lstStyle/>
          <a:p>
            <a:pPr marL="0" indent="0">
              <a:buNone/>
            </a:pPr>
            <a:r>
              <a:rPr lang="nl-NL" sz="1800" b="1" dirty="0">
                <a:solidFill>
                  <a:schemeClr val="tx2"/>
                </a:solidFill>
              </a:rPr>
              <a:t>Aanwezigheid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600" dirty="0">
                <a:solidFill>
                  <a:schemeClr val="tx2"/>
                </a:solidFill>
              </a:rPr>
              <a:t>Tijd nemen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600" dirty="0">
                <a:solidFill>
                  <a:schemeClr val="tx2"/>
                </a:solidFill>
              </a:rPr>
              <a:t>Ruimte geven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600" dirty="0">
                <a:solidFill>
                  <a:schemeClr val="tx2"/>
                </a:solidFill>
              </a:rPr>
              <a:t>Actief luisteren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600" dirty="0">
                <a:solidFill>
                  <a:schemeClr val="tx2"/>
                </a:solidFill>
              </a:rPr>
              <a:t>Faciliterend gedrag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600" dirty="0">
                <a:solidFill>
                  <a:schemeClr val="tx2"/>
                </a:solidFill>
              </a:rPr>
              <a:t>Gezamenlijk besluiten nemen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600" dirty="0">
                <a:solidFill>
                  <a:schemeClr val="tx2"/>
                </a:solidFill>
              </a:rPr>
              <a:t>Bereikbaarheid</a:t>
            </a:r>
          </a:p>
          <a:p>
            <a:pPr marL="514350" indent="-514350">
              <a:buFont typeface="+mj-lt"/>
              <a:buAutoNum type="arabicPeriod"/>
            </a:pPr>
            <a:endParaRPr lang="nl-NL" sz="1600" u="sng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l-NL" sz="16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l-NL" sz="16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l-NL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l-NL" sz="1800" b="1" dirty="0">
                <a:solidFill>
                  <a:schemeClr val="tx2"/>
                </a:solidFill>
              </a:rPr>
              <a:t>Actuele onderwerpen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nl-NL" sz="1600" dirty="0">
                <a:solidFill>
                  <a:schemeClr val="tx2"/>
                </a:solidFill>
              </a:rPr>
              <a:t>Diagnose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nl-NL" sz="1600" dirty="0">
                <a:solidFill>
                  <a:schemeClr val="tx2"/>
                </a:solidFill>
              </a:rPr>
              <a:t>Prognose 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nl-NL" sz="1600" dirty="0">
                <a:solidFill>
                  <a:schemeClr val="tx2"/>
                </a:solidFill>
              </a:rPr>
              <a:t>Lichamelijke klachten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nl-NL" sz="1600" dirty="0">
                <a:solidFill>
                  <a:schemeClr val="tx2"/>
                </a:solidFill>
              </a:rPr>
              <a:t>Psychosociale klachten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nl-NL" sz="1600" dirty="0">
                <a:solidFill>
                  <a:schemeClr val="tx2"/>
                </a:solidFill>
              </a:rPr>
              <a:t>Zingeving- en spirituele vragen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nl-NL" sz="1600" dirty="0">
                <a:solidFill>
                  <a:schemeClr val="tx2"/>
                </a:solidFill>
              </a:rPr>
              <a:t>Wensen voor nu en komende dagen 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nl-NL" sz="1600" dirty="0" smtClean="0">
                <a:solidFill>
                  <a:schemeClr val="tx2"/>
                </a:solidFill>
              </a:rPr>
              <a:t>Afronding </a:t>
            </a:r>
            <a:r>
              <a:rPr lang="nl-NL" sz="1600" dirty="0">
                <a:solidFill>
                  <a:schemeClr val="tx2"/>
                </a:solidFill>
              </a:rPr>
              <a:t>van het leven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nl-NL" sz="1600" dirty="0">
                <a:solidFill>
                  <a:schemeClr val="tx2"/>
                </a:solidFill>
              </a:rPr>
              <a:t>Opties zorg + behandeling </a:t>
            </a:r>
          </a:p>
          <a:p>
            <a:pPr marL="0" indent="0">
              <a:buNone/>
            </a:pPr>
            <a:endParaRPr lang="nl-NL" sz="16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l-NL" sz="1800" b="1" dirty="0">
                <a:solidFill>
                  <a:schemeClr val="tx2"/>
                </a:solidFill>
              </a:rPr>
              <a:t>Anticiperen </a:t>
            </a:r>
          </a:p>
          <a:p>
            <a:pPr>
              <a:buFont typeface="+mj-lt"/>
              <a:buAutoNum type="arabicPeriod" startAt="15"/>
            </a:pPr>
            <a:r>
              <a:rPr lang="nl-NL" sz="1600" dirty="0">
                <a:solidFill>
                  <a:schemeClr val="tx2"/>
                </a:solidFill>
              </a:rPr>
              <a:t>Vervolgafspraken aanbieden</a:t>
            </a:r>
          </a:p>
          <a:p>
            <a:pPr>
              <a:buFont typeface="+mj-lt"/>
              <a:buAutoNum type="arabicPeriod" startAt="15"/>
            </a:pPr>
            <a:r>
              <a:rPr lang="nl-NL" sz="1600" dirty="0">
                <a:solidFill>
                  <a:schemeClr val="tx2"/>
                </a:solidFill>
              </a:rPr>
              <a:t>Mogelijke complicaties</a:t>
            </a:r>
          </a:p>
          <a:p>
            <a:pPr>
              <a:buFont typeface="+mj-lt"/>
              <a:buAutoNum type="arabicPeriod" startAt="15"/>
            </a:pPr>
            <a:r>
              <a:rPr lang="nl-NL" sz="1600" dirty="0">
                <a:solidFill>
                  <a:schemeClr val="tx2"/>
                </a:solidFill>
              </a:rPr>
              <a:t>Wensen voor komende weken of maanden</a:t>
            </a:r>
          </a:p>
          <a:p>
            <a:pPr>
              <a:buFont typeface="+mj-lt"/>
              <a:buAutoNum type="arabicPeriod" startAt="15"/>
            </a:pPr>
            <a:r>
              <a:rPr lang="nl-NL" sz="1600" dirty="0">
                <a:solidFill>
                  <a:schemeClr val="tx2"/>
                </a:solidFill>
              </a:rPr>
              <a:t>Feitelijke stervensproces</a:t>
            </a:r>
          </a:p>
          <a:p>
            <a:pPr>
              <a:buFont typeface="+mj-lt"/>
              <a:buAutoNum type="arabicPeriod" startAt="15"/>
            </a:pPr>
            <a:r>
              <a:rPr lang="nl-NL" sz="1600" dirty="0">
                <a:solidFill>
                  <a:schemeClr val="tx2"/>
                </a:solidFill>
              </a:rPr>
              <a:t>Beslissingen rond het levenseinde </a:t>
            </a:r>
          </a:p>
          <a:p>
            <a:pPr marL="0" indent="0">
              <a:buNone/>
            </a:pPr>
            <a:endParaRPr lang="nl-NL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l-NL" sz="1800" dirty="0">
              <a:solidFill>
                <a:schemeClr val="tx2"/>
              </a:solidFill>
            </a:endParaRPr>
          </a:p>
          <a:p>
            <a:pPr marL="514350" indent="-514350">
              <a:buFont typeface="+mj-lt"/>
              <a:buAutoNum type="arabicPeriod" startAt="7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381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Resultaat: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Een lijst met aandachtspunten</a:t>
            </a: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Om zo goed mogelijk te communiceren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prstClr val="white"/>
                </a:solidFill>
                <a:latin typeface="Calibri Light" panose="020F0302020204030204" pitchFamily="34" charset="0"/>
              </a:rPr>
              <a:t>D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us vooral: volledigheid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 smtClean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Checklijst: 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Loopt 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het 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wel </a:t>
            </a:r>
            <a:r>
              <a:rPr lang="nl-NL" sz="2400" dirty="0">
                <a:solidFill>
                  <a:prstClr val="white"/>
                </a:solidFill>
                <a:latin typeface="Calibri Light" panose="020F0302020204030204" pitchFamily="34" charset="0"/>
              </a:rPr>
              <a:t>goed? Vergeten we iets? </a:t>
            </a: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73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Kernboodschap: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prstClr val="white"/>
                </a:solidFill>
                <a:latin typeface="Calibri Light" panose="020F0302020204030204" pitchFamily="34" charset="0"/>
              </a:rPr>
              <a:t>Verdiep je in het individu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prstClr val="white"/>
                </a:solidFill>
                <a:latin typeface="Calibri Light" panose="020F0302020204030204" pitchFamily="34" charset="0"/>
              </a:rPr>
              <a:t>En probeer aan te sluiten.</a:t>
            </a: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-6499"/>
            <a:ext cx="9170640" cy="514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5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Terug naar de praktijk: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19 aandachtspunten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Is dat niet veel te veel?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Wat is de kern?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320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Verdiep </a:t>
            </a:r>
            <a:r>
              <a:rPr lang="nl-NL" sz="320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je in het individu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320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En probeer aan te sluiten</a:t>
            </a:r>
            <a:r>
              <a:rPr lang="nl-NL" sz="320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</a:rPr>
              <a:t>WAT </a:t>
            </a:r>
            <a:r>
              <a:rPr lang="nl-NL" sz="2400" dirty="0" smtClean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</a:rPr>
              <a:t>IS DAAR NOU LASTIG AAN?</a:t>
            </a:r>
            <a:endParaRPr lang="nl-NL" sz="2400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8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Kernboodschap: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prstClr val="white"/>
                </a:solidFill>
                <a:latin typeface="Calibri Light" panose="020F0302020204030204" pitchFamily="34" charset="0"/>
              </a:rPr>
              <a:t>Verdiep je in het individu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prstClr val="white"/>
                </a:solidFill>
                <a:latin typeface="Calibri Light" panose="020F0302020204030204" pitchFamily="34" charset="0"/>
              </a:rPr>
              <a:t>En probeer aan te sluiten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.</a:t>
            </a:r>
          </a:p>
          <a:p>
            <a:pPr algn="l">
              <a:lnSpc>
                <a:spcPct val="150000"/>
              </a:lnSpc>
              <a:buClr>
                <a:srgbClr val="FFE38B"/>
              </a:buClr>
              <a:buSzPct val="65000"/>
            </a:pPr>
            <a:r>
              <a:rPr lang="nl-NL" sz="2400" b="1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WAT MAAKT DIT LASTIG?</a:t>
            </a:r>
            <a:endParaRPr lang="nl-NL" sz="2400" b="1" dirty="0">
              <a:solidFill>
                <a:schemeClr val="bg2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Is je hoofd leeg?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Heb je wel tijd?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Wat moet je hierna doen?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Etc., etc.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08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Boek: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6724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Verhalen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Letterlijke zinnen (dialoog)</a:t>
            </a: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Interviews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Suggesties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 smtClean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Jeroen </a:t>
            </a:r>
            <a:r>
              <a:rPr lang="nl-NL" sz="2400" dirty="0" err="1" smtClean="0">
                <a:solidFill>
                  <a:prstClr val="white"/>
                </a:solidFill>
                <a:latin typeface="Calibri Light" panose="020F0302020204030204" pitchFamily="34" charset="0"/>
              </a:rPr>
              <a:t>Wapenaar</a:t>
            </a: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16" y="-12179"/>
            <a:ext cx="4353191" cy="517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14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chemeClr val="bg2">
                    <a:lumMod val="75000"/>
                  </a:schemeClr>
                </a:solidFill>
                <a:latin typeface="Baskerville Old Face" panose="02020602080505020303" pitchFamily="18" charset="0"/>
              </a:rPr>
              <a:t>29 verhalen:</a:t>
            </a:r>
            <a:endParaRPr lang="nl-NL" sz="3200" dirty="0">
              <a:solidFill>
                <a:schemeClr val="bg2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19 verhalen, voor elk AAA item één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Verhalen van zorgverleners</a:t>
            </a:r>
            <a:endParaRPr lang="nl-NL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8 verhalen van patiënten </a:t>
            </a: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en </a:t>
            </a: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naasten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2 verhalen ‘</a:t>
            </a: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niet-westerse </a:t>
            </a: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achtergrond’</a:t>
            </a:r>
            <a:endParaRPr lang="nl-NL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8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chemeClr val="bg2">
                    <a:lumMod val="75000"/>
                  </a:schemeClr>
                </a:solidFill>
                <a:latin typeface="Baskerville Old Face" panose="02020602080505020303" pitchFamily="18" charset="0"/>
              </a:rPr>
              <a:t>Wie </a:t>
            </a:r>
            <a:r>
              <a:rPr lang="nl-NL" sz="3200" dirty="0" smtClean="0">
                <a:solidFill>
                  <a:schemeClr val="bg2">
                    <a:lumMod val="75000"/>
                  </a:schemeClr>
                </a:solidFill>
                <a:latin typeface="Baskerville Old Face" panose="02020602080505020303" pitchFamily="18" charset="0"/>
              </a:rPr>
              <a:t>vertellen?</a:t>
            </a:r>
            <a:endParaRPr lang="nl-NL" sz="3200" dirty="0">
              <a:solidFill>
                <a:schemeClr val="bg2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Verpleegkundigen en verzorgenden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Huisartsen, SO, hospice-arts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Medisch specialisten (cardioloog,</a:t>
            </a:r>
          </a:p>
          <a:p>
            <a:pPr algn="l">
              <a:lnSpc>
                <a:spcPct val="150000"/>
              </a:lnSpc>
              <a:buClr>
                <a:srgbClr val="FFE38B"/>
              </a:buClr>
              <a:buSzPct val="65000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      longartsen, nefroloog, oncoloog, </a:t>
            </a:r>
          </a:p>
          <a:p>
            <a:pPr algn="l">
              <a:lnSpc>
                <a:spcPct val="150000"/>
              </a:lnSpc>
              <a:buClr>
                <a:srgbClr val="FFE38B"/>
              </a:buClr>
              <a:buSzPct val="65000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      revalidatiearts)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Vrijwilliger;  geestelijk verzorger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Patiënten en naasten</a:t>
            </a: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8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  Aanleiding = boek: 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8920700" y="4903560"/>
            <a:ext cx="180000" cy="1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smtClean="0">
                <a:latin typeface="Calibri Light" panose="020F0302020204030204" pitchFamily="34" charset="0"/>
              </a:rPr>
              <a:t>3</a:t>
            </a:r>
            <a:endParaRPr lang="nl-NL" sz="1200" dirty="0">
              <a:latin typeface="Calibri Light" panose="020F03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30" y="-1648"/>
            <a:ext cx="4325748" cy="514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7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Kernboodschap: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prstClr val="white"/>
                </a:solidFill>
                <a:latin typeface="Calibri Light" panose="020F0302020204030204" pitchFamily="34" charset="0"/>
              </a:rPr>
              <a:t>Verdiep je in het individu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prstClr val="white"/>
                </a:solidFill>
                <a:latin typeface="Calibri Light" panose="020F0302020204030204" pitchFamily="34" charset="0"/>
              </a:rPr>
              <a:t>En probeer aan te sluiten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Hoe doe je dat?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Voorbeelden</a:t>
            </a: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5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Eerste A = </a:t>
            </a:r>
            <a:r>
              <a:rPr lang="nl-NL" sz="3200" dirty="0" smtClean="0">
                <a:solidFill>
                  <a:schemeClr val="bg2">
                    <a:lumMod val="75000"/>
                  </a:schemeClr>
                </a:solidFill>
                <a:latin typeface="Baskerville Old Face" panose="02020602080505020303" pitchFamily="18" charset="0"/>
              </a:rPr>
              <a:t>Aanwezigheid</a:t>
            </a:r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1. </a:t>
            </a:r>
            <a:r>
              <a:rPr lang="nl-NL" sz="24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Tijd </a:t>
            </a:r>
            <a:r>
              <a:rPr lang="nl-NL" sz="2400" b="1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nemen  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. </a:t>
            </a:r>
            <a:r>
              <a:rPr lang="nl-NL" sz="24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Ruimte </a:t>
            </a:r>
            <a:r>
              <a:rPr lang="nl-NL" sz="2400" b="1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geven 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. </a:t>
            </a:r>
            <a:r>
              <a:rPr lang="nl-NL" sz="24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Actief </a:t>
            </a:r>
            <a:r>
              <a:rPr lang="nl-NL" sz="2400" b="1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luisteren </a:t>
            </a:r>
            <a:r>
              <a:rPr lang="nl-NL" sz="2400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endParaRPr lang="nl-NL" sz="2400" dirty="0" smtClean="0">
              <a:solidFill>
                <a:schemeClr val="bg2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4</a:t>
            </a: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. </a:t>
            </a:r>
            <a:r>
              <a:rPr lang="nl-NL" sz="240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Faciliterend (=</a:t>
            </a:r>
            <a:r>
              <a:rPr lang="nl-NL" sz="2400" b="1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helpend</a:t>
            </a:r>
            <a:r>
              <a:rPr lang="nl-NL" sz="240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) gedrag </a:t>
            </a:r>
            <a:endParaRPr lang="nl-NL" sz="2400" dirty="0">
              <a:solidFill>
                <a:schemeClr val="bg2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5. </a:t>
            </a: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Samen </a:t>
            </a: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besluiten nemen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6. Bereikbaarheid </a:t>
            </a: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8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0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2</a:t>
            </a:r>
            <a:r>
              <a:rPr lang="nl-NL" sz="3200" baseline="30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e</a:t>
            </a:r>
            <a:r>
              <a:rPr lang="nl-NL" sz="32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A = </a:t>
            </a:r>
            <a:r>
              <a:rPr lang="nl-NL" sz="3200" dirty="0">
                <a:solidFill>
                  <a:schemeClr val="bg2">
                    <a:lumMod val="75000"/>
                  </a:schemeClr>
                </a:solidFill>
                <a:latin typeface="Baskerville Old Face" panose="02020602080505020303" pitchFamily="18" charset="0"/>
              </a:rPr>
              <a:t>Actuele </a:t>
            </a:r>
            <a:r>
              <a:rPr lang="nl-NL" sz="3200" dirty="0" smtClean="0">
                <a:solidFill>
                  <a:schemeClr val="bg2">
                    <a:lumMod val="75000"/>
                  </a:schemeClr>
                </a:solidFill>
                <a:latin typeface="Baskerville Old Face" panose="02020602080505020303" pitchFamily="18" charset="0"/>
              </a:rPr>
              <a:t>onderwerpen</a:t>
            </a:r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720080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7.  Diagnose 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8.  Prognose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9.  Lichamelijke klachten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10. Psychosociale klachten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11. Zingevingsvragen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12. Wensen voor nu en komende dagen </a:t>
            </a:r>
          </a:p>
          <a:p>
            <a:pPr marL="342900" indent="-34290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13. </a:t>
            </a:r>
            <a:r>
              <a:rPr lang="nl-NL" sz="2400" b="1" dirty="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Unfinished</a:t>
            </a:r>
            <a:r>
              <a:rPr lang="nl-NL" sz="24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 business, afronding van leven</a:t>
            </a:r>
          </a:p>
          <a:p>
            <a:pPr marL="342900" indent="-342900" algn="l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14. Bespreken opties behandeling en zorg</a:t>
            </a: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8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Derde A = </a:t>
            </a:r>
            <a:r>
              <a:rPr lang="nl-NL" sz="3200" dirty="0">
                <a:solidFill>
                  <a:schemeClr val="bg2">
                    <a:lumMod val="75000"/>
                  </a:schemeClr>
                </a:solidFill>
                <a:latin typeface="Baskerville Old Face" panose="02020602080505020303" pitchFamily="18" charset="0"/>
              </a:rPr>
              <a:t>Anticiperen: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15. Vervolgafspraken aanbieden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16. Mogelijke complicaties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17. Wensen voor komende weken/maanden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18. Het feitelijke stervensproces 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19. </a:t>
            </a:r>
            <a:r>
              <a:rPr lang="nl-NL" sz="2400" b="1" dirty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Beslissingen rond het levenseinde</a:t>
            </a: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4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Kernboodschap: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prstClr val="white"/>
                </a:solidFill>
                <a:latin typeface="Calibri Light" panose="020F0302020204030204" pitchFamily="34" charset="0"/>
              </a:rPr>
              <a:t>Verdiep je in het individu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prstClr val="white"/>
                </a:solidFill>
                <a:latin typeface="Calibri Light" panose="020F0302020204030204" pitchFamily="34" charset="0"/>
              </a:rPr>
              <a:t>En probeer aan te sluiten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 smtClean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Hoe dan?</a:t>
            </a: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4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Kernboodschap: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6552728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Wat moet je dan zeggen? Je kunt alleen maar de tijd nemen voor iemand, en hem of haar laten vertellen wat hij of zij je wil vertellen.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Waar wilt u het vandaag over hebben met me?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Hoe gaat het nu eigenlijk met jullie?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Is er nog iets dat u graag zou willen doen?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Zorg voor de </a:t>
            </a:r>
            <a:r>
              <a:rPr lang="nl-NL" sz="2400" dirty="0" err="1" smtClean="0">
                <a:solidFill>
                  <a:prstClr val="white"/>
                </a:solidFill>
                <a:latin typeface="Calibri Light" panose="020F0302020204030204" pitchFamily="34" charset="0"/>
              </a:rPr>
              <a:t>zorgenden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 !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61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Heeft u vragen?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53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Kernboodschap: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prstClr val="white"/>
                </a:solidFill>
                <a:latin typeface="Calibri Light" panose="020F0302020204030204" pitchFamily="34" charset="0"/>
              </a:rPr>
              <a:t>Verdiep je in het individu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prstClr val="white"/>
                </a:solidFill>
                <a:latin typeface="Calibri Light" panose="020F0302020204030204" pitchFamily="34" charset="0"/>
              </a:rPr>
              <a:t>En probeer aan te sluiten.</a:t>
            </a: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89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chemeClr val="bg2">
                    <a:lumMod val="75000"/>
                  </a:schemeClr>
                </a:solidFill>
                <a:latin typeface="Baskerville Old Face" panose="02020602080505020303" pitchFamily="18" charset="0"/>
              </a:rPr>
              <a:t>Voorstellen</a:t>
            </a:r>
            <a:r>
              <a:rPr lang="nl-NL" sz="3200" dirty="0">
                <a:solidFill>
                  <a:schemeClr val="bg2">
                    <a:lumMod val="75000"/>
                  </a:schemeClr>
                </a:solidFill>
                <a:latin typeface="Baskerville Old Face" panose="02020602080505020303" pitchFamily="18" charset="0"/>
              </a:rPr>
              <a:t>: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Arts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Tropenarts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Huisarts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2000: Palliatieve zorg</a:t>
            </a:r>
            <a:endParaRPr lang="nl-NL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Onderzoek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Boek</a:t>
            </a:r>
            <a:endParaRPr lang="nl-NL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6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chemeClr val="bg2">
                    <a:lumMod val="75000"/>
                  </a:schemeClr>
                </a:solidFill>
                <a:latin typeface="Baskerville Old Face" panose="02020602080505020303" pitchFamily="18" charset="0"/>
              </a:rPr>
              <a:t>Kernboodschap:</a:t>
            </a:r>
            <a:endParaRPr lang="nl-NL" sz="3200" dirty="0">
              <a:solidFill>
                <a:schemeClr val="bg2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Verdiep je in het individu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En probeer aan te sluiten.</a:t>
            </a: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5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Heeft u vragen?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Heeft u vragen?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24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88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Programma: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Begin in praktijk</a:t>
            </a: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Onderzoek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Terug naar praktijk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Verhalen, voorbeelden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Vragen</a:t>
            </a:r>
          </a:p>
          <a:p>
            <a:pPr algn="l">
              <a:lnSpc>
                <a:spcPct val="150000"/>
              </a:lnSpc>
              <a:buClr>
                <a:srgbClr val="FFE38B"/>
              </a:buClr>
              <a:buSzPct val="65000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69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Het begon in de praktijk: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Mensen na slecht nieuws gesprek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Mensen met verontrustende klachten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Naasten van die mensen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ONTREDDERING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ONZEKERHEDEN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ANGSTEN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320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</a:rPr>
              <a:t>Hoe kan ik ze het best helpen?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79512" y="195486"/>
            <a:ext cx="59744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rgbClr val="EEECE1">
                    <a:lumMod val="75000"/>
                  </a:srgbClr>
                </a:solidFill>
                <a:latin typeface="Baskerville Old Face" panose="02020602080505020303" pitchFamily="18" charset="0"/>
              </a:rPr>
              <a:t>Onderzoeksteam (VU, A’dam):</a:t>
            </a:r>
            <a:endParaRPr lang="nl-NL" sz="3200" dirty="0">
              <a:solidFill>
                <a:srgbClr val="EEECE1">
                  <a:lumMod val="75000"/>
                </a:srgb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915566"/>
            <a:ext cx="5974432" cy="3960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Prof. Dr. Stalman 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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 Prof. Dr. </a:t>
            </a:r>
            <a:r>
              <a:rPr lang="nl-NL" sz="2400" dirty="0" err="1" smtClean="0">
                <a:solidFill>
                  <a:prstClr val="white"/>
                </a:solidFill>
                <a:latin typeface="Calibri Light" panose="020F0302020204030204" pitchFamily="34" charset="0"/>
              </a:rPr>
              <a:t>vd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 Horst</a:t>
            </a: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Prof. Dr. </a:t>
            </a:r>
            <a:r>
              <a:rPr lang="nl-NL" sz="2400" dirty="0" err="1" smtClean="0">
                <a:solidFill>
                  <a:prstClr val="white"/>
                </a:solidFill>
                <a:latin typeface="Calibri Light" panose="020F0302020204030204" pitchFamily="34" charset="0"/>
              </a:rPr>
              <a:t>vd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 Wal 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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 Prof. Dr. Deliens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Prof. Dr. </a:t>
            </a:r>
            <a:r>
              <a:rPr lang="nl-NL" sz="2400" dirty="0" err="1" smtClean="0">
                <a:solidFill>
                  <a:prstClr val="white"/>
                </a:solidFill>
                <a:latin typeface="Calibri Light" panose="020F0302020204030204" pitchFamily="34" charset="0"/>
              </a:rPr>
              <a:t>Aaronson</a:t>
            </a:r>
            <a:endParaRPr lang="nl-NL" sz="2400" dirty="0" smtClean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Dr. Nettie Blankenstein</a:t>
            </a: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srgbClr val="FFE38B"/>
              </a:buClr>
              <a:buSzPct val="65000"/>
              <a:buFont typeface="Wingdings" panose="05000000000000000000" pitchFamily="2" charset="2"/>
              <a:buChar char="Ø"/>
            </a:pPr>
            <a:r>
              <a:rPr lang="nl-NL" sz="2400" dirty="0" err="1" smtClean="0">
                <a:solidFill>
                  <a:prstClr val="white"/>
                </a:solidFill>
                <a:latin typeface="Calibri Light" panose="020F0302020204030204" pitchFamily="34" charset="0"/>
              </a:rPr>
              <a:t>Bernardina</a:t>
            </a:r>
            <a:r>
              <a:rPr lang="nl-NL" sz="24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 Wanrooij</a:t>
            </a: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65000"/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8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657</Words>
  <Application>Microsoft Office PowerPoint</Application>
  <PresentationFormat>Diavoorstelling (16:9)</PresentationFormat>
  <Paragraphs>180</Paragraphs>
  <Slides>27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14</vt:i4>
      </vt:variant>
      <vt:variant>
        <vt:lpstr>Diatitels</vt:lpstr>
      </vt:variant>
      <vt:variant>
        <vt:i4>27</vt:i4>
      </vt:variant>
    </vt:vector>
  </HeadingPairs>
  <TitlesOfParts>
    <vt:vector size="41" baseType="lpstr">
      <vt:lpstr>Office-thema</vt:lpstr>
      <vt:lpstr>1_Office-thema</vt:lpstr>
      <vt:lpstr>2_Office-thema</vt:lpstr>
      <vt:lpstr>3_Office-thema</vt:lpstr>
      <vt:lpstr>4_Office-thema</vt:lpstr>
      <vt:lpstr>5_Office-thema</vt:lpstr>
      <vt:lpstr>6_Office-thema</vt:lpstr>
      <vt:lpstr>7_Office-thema</vt:lpstr>
      <vt:lpstr>8_Office-thema</vt:lpstr>
      <vt:lpstr>9_Office-thema</vt:lpstr>
      <vt:lpstr>10_Office-thema</vt:lpstr>
      <vt:lpstr>11_Office-thema</vt:lpstr>
      <vt:lpstr>12_Office-thema</vt:lpstr>
      <vt:lpstr>13_Office-thema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AAA Checklist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Willemjan Slort Jeroen Wapenaar</dc:title>
  <dc:creator>Ferdi Struijs</dc:creator>
  <cp:lastModifiedBy>..</cp:lastModifiedBy>
  <cp:revision>35</cp:revision>
  <dcterms:created xsi:type="dcterms:W3CDTF">2019-05-05T09:05:25Z</dcterms:created>
  <dcterms:modified xsi:type="dcterms:W3CDTF">2019-06-23T09:53:05Z</dcterms:modified>
</cp:coreProperties>
</file>